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sldIdLst>
    <p:sldId id="256" r:id="rId2"/>
    <p:sldId id="257" r:id="rId3"/>
  </p:sldIdLst>
  <p:sldSz cx="7556500" cy="10693400"/>
  <p:notesSz cx="7556500" cy="10693400"/>
  <p:embeddedFontLst>
    <p:embeddedFont>
      <p:font typeface="Calibri" panose="020F0502020204030204" pitchFamily="34" charset="0"/>
      <p:regular r:id="rId5"/>
      <p:bold r:id="rId6"/>
      <p:italic r:id="rId7"/>
      <p:boldItalic r:id="rId8"/>
    </p:embeddedFont>
    <p:embeddedFont>
      <p:font typeface="Cambria" panose="02040503050406030204" pitchFamily="18" charset="0"/>
      <p:regular r:id="rId9"/>
      <p:bold r:id="rId10"/>
      <p:italic r:id="rId11"/>
      <p:boldItalic r:id="rId12"/>
    </p:embeddedFont>
    <p:embeddedFont>
      <p:font typeface="Gill Sans MT" panose="020B0502020104020203" pitchFamily="34" charset="0"/>
      <p:regular r:id="rId13"/>
      <p:bold r:id="rId14"/>
      <p:italic r:id="rId15"/>
      <p:boldItalic r:id="rId16"/>
    </p:embeddedFont>
    <p:embeddedFont>
      <p:font typeface="Helvetica" pitchFamily="2" charset="0"/>
      <p:regular r:id="rId17"/>
      <p:bold r:id="rId18"/>
      <p:italic r:id="rId19"/>
      <p:boldItalic r:id="rId20"/>
    </p:embeddedFont>
    <p:embeddedFont>
      <p:font typeface="Tahoma" panose="020B0604030504040204" pitchFamily="34" charset="0"/>
      <p:regular r:id="rId21"/>
      <p:bold r:id="rId22"/>
    </p:embeddedFont>
    <p:embeddedFont>
      <p:font typeface="Tarsus" panose="02000000000000000000" pitchFamily="50" charset="0"/>
      <p:regular r:id="rId23"/>
    </p:embeddedFont>
    <p:embeddedFont>
      <p:font typeface="Tarsus Italic" panose="02000000000000000000" pitchFamily="50" charset="0"/>
      <p:regular r:id="rId24"/>
    </p:embeddedFont>
    <p:embeddedFont>
      <p:font typeface="Tarsus Light" panose="02000000000000000000" pitchFamily="50" charset="0"/>
      <p:regular r:id="rId25"/>
      <p:italic r:id="rId26"/>
    </p:embeddedFont>
    <p:embeddedFont>
      <p:font typeface="Trebuchet MS" panose="020B0603020202020204" pitchFamily="34" charset="0"/>
      <p:regular r:id="rId27"/>
      <p:bold r:id="rId28"/>
      <p:italic r:id="rId29"/>
      <p:boldItalic r:id="rId30"/>
    </p:embeddedFont>
  </p:embeddedFontLst>
  <p:defaultTextStyle>
    <a:defPPr>
      <a:defRPr kern="0"/>
    </a:defPPr>
  </p:defaultTextStyle>
  <p:extLst>
    <p:ext uri="{521415D9-36F7-43E2-AB2F-B90AF26B5E84}">
      <p14:sectionLst xmlns:p14="http://schemas.microsoft.com/office/powerpoint/2010/main">
        <p14:section name="未命名的章節" id="{60A86F89-8DEA-40AE-9CA5-7C4893749AAF}">
          <p14:sldIdLst>
            <p14:sldId id="256"/>
            <p14:sldId id="25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3521"/>
    <a:srgbClr val="333333"/>
    <a:srgbClr val="414141"/>
    <a:srgbClr val="A85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94620" autoAdjust="0"/>
  </p:normalViewPr>
  <p:slideViewPr>
    <p:cSldViewPr>
      <p:cViewPr>
        <p:scale>
          <a:sx n="125" d="100"/>
          <a:sy n="125" d="100"/>
        </p:scale>
        <p:origin x="1192" y="-418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3F8670AC-4648-4758-83B2-2E257262446E}" type="datetimeFigureOut">
              <a:rPr lang="zh-TW" altLang="en-US" smtClean="0"/>
              <a:t>2023/11/18</a:t>
            </a:fld>
            <a:endParaRPr lang="zh-TW" altLang="en-US"/>
          </a:p>
        </p:txBody>
      </p:sp>
      <p:sp>
        <p:nvSpPr>
          <p:cNvPr id="4" name="投影片影像版面配置區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C95F81CF-32C5-4A6E-9F94-7715F08AB901}" type="slidenum">
              <a:rPr lang="zh-TW" altLang="en-US" smtClean="0"/>
              <a:t>‹#›</a:t>
            </a:fld>
            <a:endParaRPr lang="zh-TW" altLang="en-US"/>
          </a:p>
        </p:txBody>
      </p:sp>
    </p:spTree>
    <p:extLst>
      <p:ext uri="{BB962C8B-B14F-4D97-AF65-F5344CB8AC3E}">
        <p14:creationId xmlns:p14="http://schemas.microsoft.com/office/powerpoint/2010/main" val="321965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95F81CF-32C5-4A6E-9F94-7715F08AB901}" type="slidenum">
              <a:rPr lang="zh-TW" altLang="en-US" smtClean="0"/>
              <a:t>2</a:t>
            </a:fld>
            <a:endParaRPr lang="zh-TW" altLang="en-US"/>
          </a:p>
        </p:txBody>
      </p:sp>
    </p:spTree>
    <p:extLst>
      <p:ext uri="{BB962C8B-B14F-4D97-AF65-F5344CB8AC3E}">
        <p14:creationId xmlns:p14="http://schemas.microsoft.com/office/powerpoint/2010/main" val="114909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38119" y="178823"/>
            <a:ext cx="1921510" cy="511809"/>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11/18/2023</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F-wu" TargetMode="External"/><Relationship Id="rId7" Type="http://schemas.openxmlformats.org/officeDocument/2006/relationships/image" Target="../media/image3.png"/><Relationship Id="rId2" Type="http://schemas.openxmlformats.org/officeDocument/2006/relationships/hyperlink" Target="mailto:df@dfder.tw"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www.linkedin.com/in/chufei-wu-b3399016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1449" y="119778"/>
            <a:ext cx="2083131"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Helvetica" pitchFamily="2" charset="0"/>
              </a:rPr>
              <a:t>ChuFei</a:t>
            </a:r>
            <a:r>
              <a:rPr spc="-65" dirty="0">
                <a:solidFill>
                  <a:schemeClr val="tx1"/>
                </a:solidFill>
                <a:latin typeface="Helvetica" pitchFamily="2" charset="0"/>
              </a:rPr>
              <a:t> </a:t>
            </a:r>
            <a:r>
              <a:rPr b="1" spc="-25" dirty="0">
                <a:solidFill>
                  <a:schemeClr val="tx1"/>
                </a:solidFill>
                <a:latin typeface="Helvetica" pitchFamily="2"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Helvetica" pitchFamily="2" charset="0"/>
                <a:cs typeface="Tahoma"/>
              </a:rPr>
              <a:t>SOFTWARE ENG</a:t>
            </a:r>
            <a:r>
              <a:rPr lang="en-US" altLang="zh-TW" sz="750" dirty="0">
                <a:solidFill>
                  <a:srgbClr val="DC3521"/>
                </a:solidFill>
                <a:latin typeface="Helvetica" pitchFamily="2" charset="0"/>
                <a:cs typeface="Tahoma"/>
              </a:rPr>
              <a:t>I</a:t>
            </a:r>
            <a:r>
              <a:rPr lang="en-US" sz="750" dirty="0">
                <a:solidFill>
                  <a:srgbClr val="DC3521"/>
                </a:solidFill>
                <a:latin typeface="Helvetica" pitchFamily="2" charset="0"/>
                <a:cs typeface="Tahoma"/>
              </a:rPr>
              <a:t>NEER </a:t>
            </a:r>
            <a:r>
              <a:rPr sz="750" dirty="0">
                <a:solidFill>
                  <a:srgbClr val="DC3521"/>
                </a:solidFill>
                <a:latin typeface="Helvetica" pitchFamily="2" charset="0"/>
                <a:cs typeface="Tahoma"/>
              </a:rPr>
              <a:t>· WEB SERV</a:t>
            </a:r>
            <a:r>
              <a:rPr lang="en-US" altLang="zh-TW" sz="750" dirty="0">
                <a:solidFill>
                  <a:srgbClr val="DC3521"/>
                </a:solidFill>
                <a:latin typeface="Helvetica" pitchFamily="2" charset="0"/>
                <a:cs typeface="Tahoma"/>
              </a:rPr>
              <a:t>I</a:t>
            </a:r>
            <a:r>
              <a:rPr sz="750" dirty="0">
                <a:solidFill>
                  <a:srgbClr val="DC3521"/>
                </a:solidFill>
                <a:latin typeface="Helvetica" pitchFamily="2" charset="0"/>
                <a:cs typeface="Tahoma"/>
              </a:rPr>
              <a:t>CE DEVELOPER</a:t>
            </a:r>
            <a:endParaRPr sz="750" dirty="0">
              <a:latin typeface="Helvetica" pitchFamily="2" charset="0"/>
              <a:cs typeface="Tahoma"/>
            </a:endParaRPr>
          </a:p>
          <a:p>
            <a:pPr algn="ctr">
              <a:lnSpc>
                <a:spcPct val="100000"/>
              </a:lnSpc>
              <a:spcBef>
                <a:spcPts val="670"/>
              </a:spcBef>
            </a:pPr>
            <a:r>
              <a:rPr sz="650" dirty="0">
                <a:solidFill>
                  <a:srgbClr val="333333"/>
                </a:solidFill>
                <a:latin typeface="Helvetica" pitchFamily="2" charset="0"/>
                <a:cs typeface="Gill Sans MT"/>
                <a:hlinkClick r:id="rId2"/>
              </a:rPr>
              <a:t>df@dfder.tw</a:t>
            </a:r>
            <a:r>
              <a:rPr sz="650" spc="340"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sz="650" spc="340" dirty="0">
                <a:solidFill>
                  <a:srgbClr val="333333"/>
                </a:solidFill>
                <a:latin typeface="Helvetica" pitchFamily="2" charset="0"/>
                <a:cs typeface="Gill Sans MT"/>
              </a:rPr>
              <a:t> </a:t>
            </a:r>
            <a:r>
              <a:rPr lang="en-US" altLang="zh-TW" sz="650" spc="34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lang="en-US" altLang="zh-TW" sz="650" spc="-80" dirty="0">
                <a:solidFill>
                  <a:srgbClr val="333333"/>
                </a:solidFill>
                <a:latin typeface="Helvetica" pitchFamily="2" charset="0"/>
                <a:cs typeface="Gill Sans MT"/>
              </a:rPr>
              <a:t> </a:t>
            </a:r>
            <a:r>
              <a:rPr sz="650" dirty="0">
                <a:solidFill>
                  <a:srgbClr val="333333"/>
                </a:solidFill>
                <a:latin typeface="Helvetica" pitchFamily="2" charset="0"/>
                <a:cs typeface="Gill Sans MT"/>
                <a:hlinkClick r:id="rId3"/>
              </a:rPr>
              <a:t>DF-</a:t>
            </a:r>
            <a:r>
              <a:rPr sz="650" dirty="0" err="1">
                <a:solidFill>
                  <a:srgbClr val="333333"/>
                </a:solidFill>
                <a:latin typeface="Helvetica" pitchFamily="2" charset="0"/>
                <a:cs typeface="Gill Sans MT"/>
                <a:hlinkClick r:id="rId3"/>
              </a:rPr>
              <a:t>wu</a:t>
            </a:r>
            <a:r>
              <a:rPr sz="650" spc="335"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lang="en-US" altLang="zh-TW" sz="65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sz="650" spc="90" dirty="0">
                <a:solidFill>
                  <a:srgbClr val="333333"/>
                </a:solidFill>
                <a:latin typeface="Helvetica" pitchFamily="2" charset="0"/>
                <a:cs typeface="新細明體"/>
              </a:rPr>
              <a:t> </a:t>
            </a:r>
            <a:r>
              <a:rPr sz="650" dirty="0">
                <a:solidFill>
                  <a:srgbClr val="333333"/>
                </a:solidFill>
                <a:latin typeface="Helvetica" pitchFamily="2" charset="0"/>
                <a:cs typeface="Gill Sans MT"/>
                <a:hlinkClick r:id="rId4"/>
              </a:rPr>
              <a:t>https://www</a:t>
            </a:r>
            <a:r>
              <a:rPr sz="650" dirty="0">
                <a:solidFill>
                  <a:srgbClr val="333333"/>
                </a:solidFill>
                <a:latin typeface="Helvetica" pitchFamily="2" charset="0"/>
                <a:cs typeface="Gill Sans MT"/>
              </a:rPr>
              <a:t>.link</a:t>
            </a:r>
            <a:r>
              <a:rPr sz="650" dirty="0">
                <a:solidFill>
                  <a:srgbClr val="333333"/>
                </a:solidFill>
                <a:latin typeface="Helvetica" pitchFamily="2" charset="0"/>
                <a:cs typeface="Gill Sans MT"/>
                <a:hlinkClick r:id="rId4"/>
              </a:rPr>
              <a:t>edin.com/in/chufei-</a:t>
            </a:r>
            <a:r>
              <a:rPr sz="650" spc="60" dirty="0">
                <a:solidFill>
                  <a:srgbClr val="333333"/>
                </a:solidFill>
                <a:latin typeface="Helvetica" pitchFamily="2" charset="0"/>
                <a:cs typeface="Gill Sans MT"/>
                <a:hlinkClick r:id="rId4"/>
              </a:rPr>
              <a:t>wu-</a:t>
            </a:r>
            <a:r>
              <a:rPr sz="650" spc="55" dirty="0">
                <a:solidFill>
                  <a:srgbClr val="333333"/>
                </a:solidFill>
                <a:latin typeface="Helvetica" pitchFamily="2" charset="0"/>
                <a:cs typeface="Gill Sans MT"/>
                <a:hlinkClick r:id="rId4"/>
              </a:rPr>
              <a:t>b33990164/</a:t>
            </a:r>
            <a:r>
              <a:rPr sz="650" spc="340" dirty="0">
                <a:solidFill>
                  <a:srgbClr val="333333"/>
                </a:solidFill>
                <a:latin typeface="Helvetica" pitchFamily="2" charset="0"/>
                <a:cs typeface="Gill Sans MT"/>
              </a:rPr>
              <a:t>  </a:t>
            </a:r>
            <a:endParaRPr sz="650" dirty="0">
              <a:latin typeface="Helvetica" pitchFamily="2" charset="0"/>
              <a:cs typeface="Gill Sans MT"/>
            </a:endParaRPr>
          </a:p>
        </p:txBody>
      </p:sp>
      <p:sp>
        <p:nvSpPr>
          <p:cNvPr id="4" name="object 4"/>
          <p:cNvSpPr txBox="1"/>
          <p:nvPr/>
        </p:nvSpPr>
        <p:spPr>
          <a:xfrm>
            <a:off x="491299" y="108248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Helvetica" pitchFamily="2" charset="0"/>
                <a:cs typeface="Tahoma"/>
              </a:rPr>
              <a:t>Exp</a:t>
            </a:r>
            <a:r>
              <a:rPr lang="en-US" sz="1600" b="1" dirty="0">
                <a:solidFill>
                  <a:srgbClr val="333333"/>
                </a:solidFill>
                <a:latin typeface="Helvetica" pitchFamily="2" charset="0"/>
                <a:cs typeface="Tahoma"/>
              </a:rPr>
              <a:t>erienced Skills </a:t>
            </a:r>
            <a:r>
              <a:rPr lang="en-US"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5" name="object 5"/>
          <p:cNvSpPr txBox="1"/>
          <p:nvPr/>
        </p:nvSpPr>
        <p:spPr>
          <a:xfrm>
            <a:off x="371801" y="1453571"/>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0657" y="1779003"/>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C, JavaScript, Shell, Solidity</a:t>
            </a:r>
            <a:endParaRPr lang="en-US" sz="900" dirty="0">
              <a:latin typeface="Tarsus Light" panose="02000000000000000000" pitchFamily="50" charset="0"/>
              <a:cs typeface="Tahoma"/>
            </a:endParaRPr>
          </a:p>
        </p:txBody>
      </p:sp>
      <p:sp>
        <p:nvSpPr>
          <p:cNvPr id="7" name="object 7"/>
          <p:cNvSpPr txBox="1"/>
          <p:nvPr/>
        </p:nvSpPr>
        <p:spPr>
          <a:xfrm>
            <a:off x="1570657" y="1986992"/>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0988" y="2162715"/>
            <a:ext cx="4633263" cy="289182"/>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 </a:t>
            </a:r>
            <a:r>
              <a:rPr lang="en-US" sz="900" dirty="0">
                <a:solidFill>
                  <a:srgbClr val="333333"/>
                </a:solidFill>
                <a:latin typeface="Tarsus Light" panose="02000000000000000000" pitchFamily="50" charset="0"/>
                <a:cs typeface="Tahoma"/>
              </a:rPr>
              <a:t>d</a:t>
            </a:r>
            <a:r>
              <a:rPr sz="900" dirty="0">
                <a:solidFill>
                  <a:srgbClr val="333333"/>
                </a:solidFill>
                <a:latin typeface="Tarsus Light" panose="02000000000000000000" pitchFamily="50" charset="0"/>
                <a:cs typeface="Tahoma"/>
              </a:rPr>
              <a:t>eveloping, 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5806" y="1409590"/>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1298" y="2585887"/>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Tarsus" panose="02000000000000000000" pitchFamily="50" charset="0"/>
                <a:cs typeface="Tahoma"/>
              </a:rPr>
              <a:t>Edu</a:t>
            </a:r>
            <a:r>
              <a:rPr sz="1600" b="1" dirty="0">
                <a:solidFill>
                  <a:srgbClr val="333333"/>
                </a:solidFill>
                <a:latin typeface="Tarsus" panose="02000000000000000000" pitchFamily="50" charset="0"/>
                <a:cs typeface="Tahoma"/>
              </a:rPr>
              <a:t>cation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499567" y="2794711"/>
            <a:ext cx="2729757"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National Taiwan Ocean University</a:t>
            </a:r>
            <a:endParaRPr sz="1000" dirty="0">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 COMPUTER SC</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ENCE AND ENG</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NEER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NG</a:t>
            </a:r>
            <a:endParaRPr sz="800" dirty="0">
              <a:latin typeface="Tarsus" panose="02000000000000000000" pitchFamily="50" charset="0"/>
              <a:cs typeface="Tahoma"/>
            </a:endParaRPr>
          </a:p>
        </p:txBody>
      </p:sp>
      <p:sp>
        <p:nvSpPr>
          <p:cNvPr id="14" name="object 14"/>
          <p:cNvSpPr txBox="1"/>
          <p:nvPr/>
        </p:nvSpPr>
        <p:spPr>
          <a:xfrm>
            <a:off x="5834926" y="286999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493712" y="3284418"/>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Light" panose="02000000000000000000" pitchFamily="50" charset="0"/>
                <a:cs typeface="Tahoma"/>
              </a:rPr>
              <a:t>Programing coursework: Algorithm &amp; Data Structures, ML/DL, NLP, IoT, Network, Information Retrieval, Software Engineering, IOS/Android programing, Software Project Management.</a:t>
            </a:r>
          </a:p>
          <a:p>
            <a:pPr marL="113664" marR="5080" indent="-101600">
              <a:lnSpc>
                <a:spcPct val="101000"/>
              </a:lnSpc>
              <a:spcBef>
                <a:spcPts val="85"/>
              </a:spcBef>
              <a:buChar char="•"/>
              <a:tabLst>
                <a:tab pos="114300" algn="l"/>
              </a:tabLst>
            </a:pPr>
            <a:r>
              <a:rPr lang="en-US" sz="900" dirty="0">
                <a:solidFill>
                  <a:srgbClr val="333333"/>
                </a:solidFill>
                <a:latin typeface="Tarsus Light" panose="02000000000000000000" pitchFamily="50" charset="0"/>
                <a:cs typeface="Tahoma"/>
              </a:rPr>
              <a:t>Leading and managing several team projects to achieve the goal on time.</a:t>
            </a:r>
            <a:endParaRPr sz="900" dirty="0">
              <a:latin typeface="Tarsus Light" panose="02000000000000000000" pitchFamily="50" charset="0"/>
              <a:cs typeface="Tahoma"/>
            </a:endParaRPr>
          </a:p>
        </p:txBody>
      </p:sp>
      <p:sp>
        <p:nvSpPr>
          <p:cNvPr id="16" name="object 16"/>
          <p:cNvSpPr txBox="1"/>
          <p:nvPr/>
        </p:nvSpPr>
        <p:spPr>
          <a:xfrm>
            <a:off x="505547" y="3856783"/>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Tarsus" panose="02000000000000000000" pitchFamily="50" charset="0"/>
                <a:cs typeface="Tahoma"/>
              </a:rPr>
              <a:t>Pro</a:t>
            </a:r>
            <a:r>
              <a:rPr lang="en-US" sz="1600" b="1" dirty="0">
                <a:solidFill>
                  <a:schemeClr val="tx1"/>
                </a:solidFill>
                <a:latin typeface="Tarsus" panose="02000000000000000000" pitchFamily="50" charset="0"/>
                <a:cs typeface="Tahoma"/>
              </a:rPr>
              <a:t>jects &amp; Publications</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491298" y="4106268"/>
            <a:ext cx="4638675" cy="537968"/>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29th Asia‑Pacific Software Engineering Conference, APSEC 2022</a:t>
            </a:r>
            <a:endParaRPr sz="1000" dirty="0">
              <a:latin typeface="Tarsus" panose="02000000000000000000" pitchFamily="50" charset="0"/>
              <a:cs typeface="Tahoma"/>
            </a:endParaRPr>
          </a:p>
          <a:p>
            <a:pPr marL="12700" marR="5080">
              <a:lnSpc>
                <a:spcPts val="1360"/>
              </a:lnSpc>
              <a:spcBef>
                <a:spcPts val="45"/>
              </a:spcBef>
            </a:pPr>
            <a:r>
              <a:rPr sz="800" dirty="0">
                <a:solidFill>
                  <a:srgbClr val="5D5D5D"/>
                </a:solidFill>
                <a:latin typeface="Tarsus" panose="02000000000000000000" pitchFamily="50" charset="0"/>
                <a:cs typeface="Tahoma"/>
              </a:rPr>
              <a:t>PRESENTER FOR &lt;TESTiNG FOR EVENT‑DR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M</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CROSERV</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CES BASED ON CONSUMER‑DR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CONTRACTS AND STATE MODELS&gt;. IEEE XPLORE PUBL</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SHED</a:t>
            </a:r>
            <a:endParaRPr sz="800" dirty="0">
              <a:latin typeface="Tarsus" panose="02000000000000000000" pitchFamily="50" charset="0"/>
              <a:cs typeface="Tahoma"/>
            </a:endParaRPr>
          </a:p>
        </p:txBody>
      </p:sp>
      <p:sp>
        <p:nvSpPr>
          <p:cNvPr id="18" name="object 18"/>
          <p:cNvSpPr txBox="1"/>
          <p:nvPr/>
        </p:nvSpPr>
        <p:spPr>
          <a:xfrm>
            <a:off x="5911850" y="4175853"/>
            <a:ext cx="1157376" cy="286617"/>
          </a:xfrm>
          <a:prstGeom prst="rect">
            <a:avLst/>
          </a:prstGeom>
        </p:spPr>
        <p:txBody>
          <a:bodyPr vert="horz" wrap="square" lIns="0" tIns="12065" rIns="0" bIns="0" rtlCol="0">
            <a:spAutoFit/>
          </a:bodyPr>
          <a:lstStyle/>
          <a:p>
            <a:pPr marR="5080" algn="r">
              <a:lnSpc>
                <a:spcPct val="100000"/>
              </a:lnSpc>
              <a:spcBef>
                <a:spcPts val="95"/>
              </a:spcBef>
            </a:pPr>
            <a:r>
              <a:rPr sz="900" i="1" spc="-50" dirty="0">
                <a:solidFill>
                  <a:srgbClr val="DC3521"/>
                </a:solidFill>
                <a:latin typeface="Tarsus Light" panose="02000000000000000000" pitchFamily="50" charset="0"/>
                <a:cs typeface="Cambria"/>
              </a:rPr>
              <a:t>Virtual,</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Japan</a:t>
            </a:r>
            <a:endParaRPr lang="en-US" altLang="zh-TW" sz="900" spc="-10" dirty="0">
              <a:latin typeface="Tarsus Light" panose="02000000000000000000" pitchFamily="50" charset="0"/>
              <a:cs typeface="Cambria"/>
            </a:endParaRPr>
          </a:p>
          <a:p>
            <a:pPr marR="5080" algn="r">
              <a:lnSpc>
                <a:spcPct val="100000"/>
              </a:lnSpc>
              <a:spcBef>
                <a:spcPts val="95"/>
              </a:spcBef>
            </a:pPr>
            <a:r>
              <a:rPr lang="en-US" sz="800" i="1" dirty="0">
                <a:solidFill>
                  <a:srgbClr val="5D5D5D"/>
                </a:solidFill>
                <a:latin typeface="Tarsus Light" panose="02000000000000000000" pitchFamily="50" charset="0"/>
                <a:cs typeface="Cambria"/>
              </a:rPr>
              <a:t>Dec.</a:t>
            </a:r>
            <a:r>
              <a:rPr lang="en-US" sz="800" i="1" spc="-25" dirty="0">
                <a:solidFill>
                  <a:srgbClr val="5D5D5D"/>
                </a:solidFill>
                <a:latin typeface="Tarsus Light" panose="02000000000000000000" pitchFamily="50" charset="0"/>
                <a:cs typeface="Cambria"/>
              </a:rPr>
              <a:t> </a:t>
            </a:r>
            <a:r>
              <a:rPr lang="en-US" sz="800" i="1" spc="-20" dirty="0">
                <a:solidFill>
                  <a:srgbClr val="5D5D5D"/>
                </a:solidFill>
                <a:latin typeface="Tarsus Light" panose="02000000000000000000" pitchFamily="50" charset="0"/>
                <a:cs typeface="Cambria"/>
              </a:rPr>
              <a:t>2022</a:t>
            </a:r>
            <a:endParaRPr lang="en-US" sz="800" dirty="0">
              <a:latin typeface="Tarsus Light" panose="02000000000000000000" pitchFamily="50" charset="0"/>
              <a:cs typeface="Cambria"/>
            </a:endParaRPr>
          </a:p>
        </p:txBody>
      </p:sp>
      <p:sp>
        <p:nvSpPr>
          <p:cNvPr id="19" name="object 19"/>
          <p:cNvSpPr txBox="1"/>
          <p:nvPr/>
        </p:nvSpPr>
        <p:spPr>
          <a:xfrm>
            <a:off x="499566" y="4686621"/>
            <a:ext cx="6569709" cy="816698"/>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Light" panose="02000000000000000000" pitchFamily="50" charset="0"/>
                <a:cs typeface="Tahoma"/>
              </a:rPr>
              <a:t>This is the final result of CCTS. CCTS is a testing service </a:t>
            </a:r>
            <a:r>
              <a:rPr lang="en-US" altLang="zh-TW" sz="900" dirty="0" err="1">
                <a:solidFill>
                  <a:srgbClr val="333333"/>
                </a:solidFill>
                <a:latin typeface="Tarsus Light" panose="02000000000000000000" pitchFamily="50" charset="0"/>
                <a:cs typeface="Tahoma"/>
              </a:rPr>
              <a:t>bewteen</a:t>
            </a:r>
            <a:r>
              <a:rPr lang="en-US" altLang="zh-TW" sz="900" dirty="0">
                <a:solidFill>
                  <a:srgbClr val="333333"/>
                </a:solidFill>
                <a:latin typeface="Tarsus Light" panose="02000000000000000000" pitchFamily="50" charset="0"/>
                <a:cs typeface="Tahoma"/>
              </a:rPr>
              <a:t> </a:t>
            </a:r>
            <a:r>
              <a:rPr lang="en-US" altLang="zh-TW" sz="900" dirty="0" err="1">
                <a:solidFill>
                  <a:srgbClr val="333333"/>
                </a:solidFill>
                <a:latin typeface="Tarsus Light" panose="02000000000000000000" pitchFamily="50" charset="0"/>
                <a:cs typeface="Tahoma"/>
              </a:rPr>
              <a:t>intergrated</a:t>
            </a:r>
            <a:r>
              <a:rPr lang="en-US" altLang="zh-TW" sz="900" dirty="0">
                <a:solidFill>
                  <a:srgbClr val="333333"/>
                </a:solidFill>
                <a:latin typeface="Tarsus Light" panose="02000000000000000000" pitchFamily="50" charset="0"/>
                <a:cs typeface="Tahoma"/>
              </a:rPr>
              <a:t> test and unit test in testing pyramid.</a:t>
            </a: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CCTS combine logs and State model to determine the target system behavior. In order to remain the flexibility of data structure, NoSQL is the better database type. We use MongoDB as the data persistence solution because the plenty resources and widely used.</a:t>
            </a:r>
            <a:endParaRPr sz="900" dirty="0">
              <a:latin typeface="Tarsus Light" panose="02000000000000000000" pitchFamily="50" charset="0"/>
              <a:cs typeface="Tahoma"/>
            </a:endParaRP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We validate this service to measure if it works. The result shows the CCTS does detects the potential executing failures and some common errors while testing.</a:t>
            </a:r>
            <a:endParaRPr sz="900" dirty="0">
              <a:latin typeface="Tarsus Light" panose="02000000000000000000" pitchFamily="50" charset="0"/>
              <a:cs typeface="Tahoma"/>
            </a:endParaRPr>
          </a:p>
        </p:txBody>
      </p:sp>
      <p:sp>
        <p:nvSpPr>
          <p:cNvPr id="20" name="object 20"/>
          <p:cNvSpPr txBox="1"/>
          <p:nvPr/>
        </p:nvSpPr>
        <p:spPr>
          <a:xfrm>
            <a:off x="478459" y="5498344"/>
            <a:ext cx="5868760"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Best Paper, 18th Taiwan Conference on Software Engineering, TCSE 2022</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&lt;COMPOS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TE CONTRACT </a:t>
            </a:r>
            <a:r>
              <a:rPr sz="800" dirty="0" err="1">
                <a:solidFill>
                  <a:srgbClr val="5D5D5D"/>
                </a:solidFill>
                <a:latin typeface="Helvetica" pitchFamily="2" charset="0"/>
                <a:cs typeface="Tahoma"/>
              </a:rPr>
              <a:t>TESTiNG</a:t>
            </a:r>
            <a:r>
              <a:rPr sz="800" dirty="0">
                <a:solidFill>
                  <a:srgbClr val="5D5D5D"/>
                </a:solidFill>
                <a:latin typeface="Helvetica" pitchFamily="2" charset="0"/>
                <a:cs typeface="Tahoma"/>
              </a:rPr>
              <a:t> MECHAN</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SM FOR EVENT‑DR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VEN </a:t>
            </a:r>
            <a:r>
              <a:rPr sz="800" dirty="0" err="1">
                <a:solidFill>
                  <a:srgbClr val="5D5D5D"/>
                </a:solidFill>
                <a:latin typeface="Helvetica" pitchFamily="2" charset="0"/>
                <a:cs typeface="Tahoma"/>
              </a:rPr>
              <a:t>MiCROSERV</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CES</a:t>
            </a:r>
            <a:r>
              <a:rPr sz="800" dirty="0">
                <a:solidFill>
                  <a:srgbClr val="5D5D5D"/>
                </a:solidFill>
                <a:latin typeface="Helvetica" pitchFamily="2" charset="0"/>
                <a:cs typeface="Tahoma"/>
              </a:rPr>
              <a:t>&gt;.</a:t>
            </a:r>
            <a:endParaRPr sz="800" dirty="0">
              <a:latin typeface="Helvetica" pitchFamily="2" charset="0"/>
              <a:cs typeface="Tahoma"/>
            </a:endParaRPr>
          </a:p>
        </p:txBody>
      </p:sp>
      <p:sp>
        <p:nvSpPr>
          <p:cNvPr id="21" name="object 21"/>
          <p:cNvSpPr txBox="1"/>
          <p:nvPr/>
        </p:nvSpPr>
        <p:spPr>
          <a:xfrm>
            <a:off x="6280011" y="5513842"/>
            <a:ext cx="776351" cy="379591"/>
          </a:xfrm>
          <a:prstGeom prst="rect">
            <a:avLst/>
          </a:prstGeom>
        </p:spPr>
        <p:txBody>
          <a:bodyPr vert="horz" wrap="square" lIns="0" tIns="66040" rIns="0" bIns="0" rtlCol="0">
            <a:spAutoFit/>
          </a:bodyPr>
          <a:lstStyle/>
          <a:p>
            <a:pPr marR="5080" algn="r">
              <a:lnSpc>
                <a:spcPct val="100000"/>
              </a:lnSpc>
              <a:spcBef>
                <a:spcPts val="520"/>
              </a:spcBef>
            </a:pPr>
            <a:r>
              <a:rPr sz="900" i="1" spc="-10" dirty="0">
                <a:solidFill>
                  <a:srgbClr val="DC3521"/>
                </a:solidFill>
                <a:latin typeface="Tarsus Light" panose="02000000000000000000" pitchFamily="50" charset="0"/>
                <a:cs typeface="Cambria"/>
              </a:rPr>
              <a:t>Taipei</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Jun.</a:t>
            </a:r>
            <a:r>
              <a:rPr sz="800" i="1" spc="95" dirty="0">
                <a:solidFill>
                  <a:srgbClr val="5D5D5D"/>
                </a:solidFill>
                <a:latin typeface="Tarsus Light" panose="02000000000000000000" pitchFamily="50" charset="0"/>
                <a:cs typeface="Cambria"/>
              </a:rPr>
              <a:t> </a:t>
            </a:r>
            <a:r>
              <a:rPr sz="800" i="1" spc="-4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22" name="object 22"/>
          <p:cNvSpPr txBox="1"/>
          <p:nvPr/>
        </p:nvSpPr>
        <p:spPr>
          <a:xfrm>
            <a:off x="486728" y="590662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Event‑driven microservice is a new software architecture but the testing is hard due to asynchronization. We proposed a new test process to test an EDA based system.</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use state model to describe how a service interact with other services and proposed a method to effectively test an Event‑driven microservice system. It reduces the efforts for testers by detecting potential failure automatically.</a:t>
            </a:r>
            <a:endParaRPr sz="900" dirty="0">
              <a:latin typeface="Helvetica" pitchFamily="2" charset="0"/>
              <a:cs typeface="Tahoma"/>
            </a:endParaRPr>
          </a:p>
        </p:txBody>
      </p:sp>
      <p:sp>
        <p:nvSpPr>
          <p:cNvPr id="23" name="object 23"/>
          <p:cNvSpPr txBox="1"/>
          <p:nvPr/>
        </p:nvSpPr>
        <p:spPr>
          <a:xfrm>
            <a:off x="491299" y="6717938"/>
            <a:ext cx="6059385"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2021 National Computer Symposium, NCS 2021</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&lt;DES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 FOR PERSONAL DATA </a:t>
            </a:r>
            <a:r>
              <a:rPr sz="800" dirty="0" err="1">
                <a:solidFill>
                  <a:srgbClr val="5D5D5D"/>
                </a:solidFill>
                <a:latin typeface="Helvetica" pitchFamily="2" charset="0"/>
                <a:cs typeface="Tahoma"/>
              </a:rPr>
              <a:t>AUTHOR</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ZATiON</a:t>
            </a:r>
            <a:r>
              <a:rPr sz="800" dirty="0">
                <a:solidFill>
                  <a:srgbClr val="5D5D5D"/>
                </a:solidFill>
                <a:latin typeface="Helvetica" pitchFamily="2" charset="0"/>
                <a:cs typeface="Tahoma"/>
              </a:rPr>
              <a:t> SYSTEM AND TWO‑WAY PAYMENT PLATFORM&gt;.</a:t>
            </a:r>
            <a:endParaRPr sz="800" dirty="0">
              <a:latin typeface="Helvetica" pitchFamily="2" charset="0"/>
              <a:cs typeface="Tahoma"/>
            </a:endParaRPr>
          </a:p>
        </p:txBody>
      </p:sp>
      <p:sp>
        <p:nvSpPr>
          <p:cNvPr id="24" name="object 24"/>
          <p:cNvSpPr txBox="1"/>
          <p:nvPr/>
        </p:nvSpPr>
        <p:spPr>
          <a:xfrm>
            <a:off x="5988051" y="6733436"/>
            <a:ext cx="1080986" cy="379591"/>
          </a:xfrm>
          <a:prstGeom prst="rect">
            <a:avLst/>
          </a:prstGeom>
        </p:spPr>
        <p:txBody>
          <a:bodyPr vert="horz" wrap="square" lIns="0" tIns="66040" rIns="0" bIns="0" rtlCol="0">
            <a:spAutoFit/>
          </a:bodyPr>
          <a:lstStyle/>
          <a:p>
            <a:pPr marR="5080" algn="r">
              <a:lnSpc>
                <a:spcPct val="100000"/>
              </a:lnSpc>
              <a:spcBef>
                <a:spcPts val="520"/>
              </a:spcBef>
            </a:pPr>
            <a:r>
              <a:rPr sz="900" i="1" spc="-35" dirty="0">
                <a:solidFill>
                  <a:srgbClr val="DC3521"/>
                </a:solidFill>
                <a:latin typeface="Tarsus Light" panose="02000000000000000000" pitchFamily="50" charset="0"/>
                <a:cs typeface="Cambria"/>
              </a:rPr>
              <a:t>TaiChung,</a:t>
            </a:r>
            <a:r>
              <a:rPr sz="900" i="1" spc="20"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499567" y="7126206"/>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The PDVPS provides a thrid‑party finance service for PDAS. It’s designed for end‑users to sell their data and withdraw from platform. This system is designed with event‑driven microservice to improve reliability and throughput.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PDVPS is a distributed point and finance system, that’s how to ensure data integrity is a critical issue. We deploy MongoDB Replica Set in k8s platform as data persistence. Also, we use mongoDB Aggregation to query necessary data.</a:t>
            </a:r>
            <a:endParaRPr sz="900" dirty="0">
              <a:latin typeface="Helvetica" pitchFamily="2" charset="0"/>
              <a:cs typeface="Tahoma"/>
            </a:endParaRPr>
          </a:p>
        </p:txBody>
      </p:sp>
      <p:sp>
        <p:nvSpPr>
          <p:cNvPr id="26" name="object 26"/>
          <p:cNvSpPr txBox="1"/>
          <p:nvPr/>
        </p:nvSpPr>
        <p:spPr>
          <a:xfrm>
            <a:off x="491299" y="7699101"/>
            <a:ext cx="4717415" cy="573405"/>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2020 International Computer Symposium, ICS 2020</a:t>
            </a:r>
            <a:endParaRPr sz="1000" dirty="0">
              <a:latin typeface="Helvetica" pitchFamily="2" charset="0"/>
              <a:cs typeface="Tahoma"/>
            </a:endParaRPr>
          </a:p>
          <a:p>
            <a:pPr marL="12700" marR="5080">
              <a:lnSpc>
                <a:spcPts val="1350"/>
              </a:lnSpc>
              <a:spcBef>
                <a:spcPts val="65"/>
              </a:spcBef>
            </a:pPr>
            <a:r>
              <a:rPr sz="800" dirty="0">
                <a:solidFill>
                  <a:srgbClr val="5D5D5D"/>
                </a:solidFill>
                <a:latin typeface="Helvetica" pitchFamily="2" charset="0"/>
                <a:cs typeface="Tahoma"/>
              </a:rPr>
              <a:t>PRESENTER FOR &lt;PDAS: A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GNATURE‑BASED AUTHOR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ZAT</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ON PLATFORM FOR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 PERSONAL DATA&gt;. IEEE XPLORE PUBL</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SHED.</a:t>
            </a:r>
            <a:endParaRPr sz="800" dirty="0">
              <a:latin typeface="Helvetica" pitchFamily="2" charset="0"/>
              <a:cs typeface="Tahoma"/>
            </a:endParaRPr>
          </a:p>
        </p:txBody>
      </p:sp>
      <p:sp>
        <p:nvSpPr>
          <p:cNvPr id="27" name="object 27"/>
          <p:cNvSpPr txBox="1"/>
          <p:nvPr/>
        </p:nvSpPr>
        <p:spPr>
          <a:xfrm>
            <a:off x="5911850" y="7768687"/>
            <a:ext cx="1157503" cy="414857"/>
          </a:xfrm>
          <a:prstGeom prst="rect">
            <a:avLst/>
          </a:prstGeom>
        </p:spPr>
        <p:txBody>
          <a:bodyPr vert="horz" wrap="square" lIns="0" tIns="12065" rIns="0" bIns="0" rtlCol="0">
            <a:spAutoFit/>
          </a:bodyPr>
          <a:lstStyle/>
          <a:p>
            <a:pPr marR="5080" algn="r">
              <a:lnSpc>
                <a:spcPct val="100000"/>
              </a:lnSpc>
              <a:spcBef>
                <a:spcPts val="95"/>
              </a:spcBef>
            </a:pPr>
            <a:r>
              <a:rPr sz="900" i="1" spc="-35" dirty="0">
                <a:solidFill>
                  <a:srgbClr val="DC3521"/>
                </a:solidFill>
                <a:latin typeface="Tarsus Light" panose="02000000000000000000" pitchFamily="50" charset="0"/>
                <a:cs typeface="Cambria"/>
              </a:rPr>
              <a:t>Tainan,</a:t>
            </a:r>
            <a:r>
              <a:rPr sz="900" i="1" spc="-15"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105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8" name="object 28"/>
          <p:cNvSpPr txBox="1"/>
          <p:nvPr/>
        </p:nvSpPr>
        <p:spPr>
          <a:xfrm>
            <a:off x="499567" y="827945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For the ”Smart Disclosure” and ”Green Button” project which is from US‑government. Make users authorize their data safely and conveniently with undeniable legal contract.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Proposed the PDAS for digital personal data authorization, a service support Citizen Digital Certificat (IC‑card) signature encrypt/decrypt with legal contracts and public block‑chain for validation.</a:t>
            </a:r>
            <a:endParaRPr sz="900" dirty="0">
              <a:latin typeface="Helvetica" pitchFamily="2" charset="0"/>
              <a:cs typeface="Tahoma"/>
            </a:endParaRPr>
          </a:p>
        </p:txBody>
      </p:sp>
      <p:sp>
        <p:nvSpPr>
          <p:cNvPr id="29" name="object 29"/>
          <p:cNvSpPr txBox="1"/>
          <p:nvPr/>
        </p:nvSpPr>
        <p:spPr>
          <a:xfrm>
            <a:off x="491299" y="900389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Helvetica" pitchFamily="2" charset="0"/>
                <a:cs typeface="Tahoma"/>
              </a:rPr>
              <a:t>Wor</a:t>
            </a:r>
            <a:r>
              <a:rPr sz="1600" b="1" dirty="0">
                <a:solidFill>
                  <a:srgbClr val="333333"/>
                </a:solidFill>
                <a:latin typeface="Helvetica" pitchFamily="2" charset="0"/>
                <a:cs typeface="Tahoma"/>
              </a:rPr>
              <a:t>k Experience </a:t>
            </a:r>
            <a:r>
              <a:rPr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30" name="object 30"/>
          <p:cNvSpPr txBox="1"/>
          <p:nvPr/>
        </p:nvSpPr>
        <p:spPr>
          <a:xfrm>
            <a:off x="491298" y="9260858"/>
            <a:ext cx="3896551"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Industrial Technology Research Institute ,ITRI</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INTERN OF SOFTWARE ENG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NEER</a:t>
            </a:r>
            <a:endParaRPr sz="800" dirty="0">
              <a:latin typeface="Helvetica" pitchFamily="2" charset="0"/>
              <a:cs typeface="Tahoma"/>
            </a:endParaRPr>
          </a:p>
        </p:txBody>
      </p:sp>
      <p:sp>
        <p:nvSpPr>
          <p:cNvPr id="31" name="object 31"/>
          <p:cNvSpPr txBox="1"/>
          <p:nvPr/>
        </p:nvSpPr>
        <p:spPr>
          <a:xfrm>
            <a:off x="5988050" y="9276356"/>
            <a:ext cx="1080997" cy="379591"/>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Jul.</a:t>
            </a:r>
            <a:r>
              <a:rPr sz="800" i="1" spc="35"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2021</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20" dirty="0">
                <a:solidFill>
                  <a:srgbClr val="5D5D5D"/>
                </a:solidFill>
                <a:latin typeface="Tarsus Light" panose="02000000000000000000" pitchFamily="50" charset="0"/>
                <a:cs typeface="Cambria"/>
              </a:rPr>
              <a:t> </a:t>
            </a:r>
            <a:r>
              <a:rPr sz="800" i="1" dirty="0">
                <a:solidFill>
                  <a:srgbClr val="5D5D5D"/>
                </a:solidFill>
                <a:latin typeface="Tarsus Light" panose="02000000000000000000" pitchFamily="50" charset="0"/>
                <a:cs typeface="Cambria"/>
              </a:rPr>
              <a:t>Dec.</a:t>
            </a:r>
            <a:r>
              <a:rPr sz="800" i="1" spc="35"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32" name="object 32"/>
          <p:cNvSpPr txBox="1"/>
          <p:nvPr/>
        </p:nvSpPr>
        <p:spPr>
          <a:xfrm>
            <a:off x="491299" y="9669140"/>
            <a:ext cx="6577965" cy="57541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Helvetica" pitchFamily="2" charset="0"/>
                <a:cs typeface="Tahoma"/>
              </a:rPr>
              <a:t>Researching, designing, and building a personal data authorization system with reliability and throughput. Including decentralized, microser‑ vice, Event‑driven architecture, CI/CD chain, security, block‑chain and third‑party finance system.</a:t>
            </a:r>
            <a:endParaRPr sz="900" dirty="0">
              <a:latin typeface="Helvetica" pitchFamily="2" charset="0"/>
              <a:cs typeface="Tahoma"/>
            </a:endParaRPr>
          </a:p>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sz="800" dirty="0">
                <a:solidFill>
                  <a:srgbClr val="999999"/>
                </a:solidFill>
                <a:latin typeface="Helvetica" pitchFamily="2" charset="0"/>
                <a:cs typeface="Tahoma"/>
              </a:rPr>
              <a:t>APR</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L 13,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1449" y="764509"/>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6"/>
          <a:stretch>
            <a:fillRect/>
          </a:stretch>
        </p:blipFill>
        <p:spPr>
          <a:xfrm>
            <a:off x="3113370" y="802568"/>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7"/>
          <a:stretch>
            <a:fillRect/>
          </a:stretch>
        </p:blipFill>
        <p:spPr>
          <a:xfrm>
            <a:off x="1873250" y="790483"/>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0988" y="1587840"/>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59828" y="1406434"/>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Docker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2888" y="1455173"/>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sz="900" dirty="0">
                <a:solidFill>
                  <a:srgbClr val="333333"/>
                </a:solidFill>
                <a:latin typeface="Tarsus Light" panose="02000000000000000000" pitchFamily="50" charset="0"/>
                <a:cs typeface="Tahoma"/>
              </a:rPr>
              <a:t>Digital Ocean, Oracle Cloud, AWS, Azure,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4580" y="1764069"/>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1849" y="1598522"/>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2379" y="119778"/>
            <a:ext cx="2941272"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Tarsus" panose="02000000000000000000" pitchFamily="50" charset="0"/>
              </a:rPr>
              <a:t>ChuFei</a:t>
            </a:r>
            <a:r>
              <a:rPr spc="-65" dirty="0">
                <a:solidFill>
                  <a:schemeClr val="tx1"/>
                </a:solidFill>
                <a:latin typeface="Tarsus" panose="02000000000000000000" pitchFamily="50" charset="0"/>
              </a:rPr>
              <a:t> </a:t>
            </a:r>
            <a:r>
              <a:rPr b="1" spc="-25" dirty="0">
                <a:solidFill>
                  <a:schemeClr val="tx1"/>
                </a:solidFill>
                <a:latin typeface="Tarsus" panose="02000000000000000000" pitchFamily="50"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Tarsus" panose="02000000000000000000" pitchFamily="50" charset="0"/>
                <a:cs typeface="Tahoma"/>
              </a:rPr>
              <a:t>SOFTWARE ENG</a:t>
            </a:r>
            <a:r>
              <a:rPr lang="en-US" altLang="zh-TW" sz="750" dirty="0">
                <a:solidFill>
                  <a:srgbClr val="DC3521"/>
                </a:solidFill>
                <a:latin typeface="Tarsus" panose="02000000000000000000" pitchFamily="50" charset="0"/>
                <a:cs typeface="Tahoma"/>
              </a:rPr>
              <a:t>I</a:t>
            </a:r>
            <a:r>
              <a:rPr lang="en-US" sz="750" dirty="0">
                <a:solidFill>
                  <a:srgbClr val="DC3521"/>
                </a:solidFill>
                <a:latin typeface="Tarsus" panose="02000000000000000000" pitchFamily="50" charset="0"/>
                <a:cs typeface="Tahoma"/>
              </a:rPr>
              <a:t>NEER </a:t>
            </a:r>
            <a:r>
              <a:rPr sz="750" dirty="0">
                <a:solidFill>
                  <a:srgbClr val="DC3521"/>
                </a:solidFill>
                <a:latin typeface="Tarsus" panose="02000000000000000000" pitchFamily="50" charset="0"/>
                <a:cs typeface="Tahoma"/>
              </a:rPr>
              <a:t>· WEB SERV</a:t>
            </a:r>
            <a:r>
              <a:rPr lang="en-US" altLang="zh-TW" sz="750" dirty="0">
                <a:solidFill>
                  <a:srgbClr val="DC3521"/>
                </a:solidFill>
                <a:latin typeface="Tarsus" panose="02000000000000000000" pitchFamily="50" charset="0"/>
                <a:cs typeface="Tahoma"/>
              </a:rPr>
              <a:t>I</a:t>
            </a:r>
            <a:r>
              <a:rPr sz="750" dirty="0">
                <a:solidFill>
                  <a:srgbClr val="DC3521"/>
                </a:solidFill>
                <a:latin typeface="Tarsus" panose="02000000000000000000" pitchFamily="50" charset="0"/>
                <a:cs typeface="Tahoma"/>
              </a:rPr>
              <a:t>CE DEVELOPER</a:t>
            </a:r>
            <a:endParaRPr sz="750" dirty="0">
              <a:latin typeface="Tarsus" panose="02000000000000000000" pitchFamily="50" charset="0"/>
              <a:cs typeface="Tahoma"/>
            </a:endParaRPr>
          </a:p>
          <a:p>
            <a:pPr algn="ctr">
              <a:lnSpc>
                <a:spcPct val="100000"/>
              </a:lnSpc>
              <a:spcBef>
                <a:spcPts val="670"/>
              </a:spcBef>
            </a:pPr>
            <a:r>
              <a:rPr sz="650" dirty="0">
                <a:solidFill>
                  <a:srgbClr val="333333"/>
                </a:solidFill>
                <a:latin typeface="Tarsus" panose="02000000000000000000" pitchFamily="50" charset="0"/>
                <a:cs typeface="Gill Sans MT"/>
              </a:rPr>
              <a:t>df@dfder.tw</a:t>
            </a:r>
            <a:r>
              <a:rPr sz="650" spc="34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sz="650" spc="340" dirty="0">
                <a:solidFill>
                  <a:srgbClr val="333333"/>
                </a:solidFill>
                <a:latin typeface="Tarsus" panose="02000000000000000000" pitchFamily="50" charset="0"/>
                <a:cs typeface="Gill Sans MT"/>
              </a:rPr>
              <a:t> </a:t>
            </a:r>
            <a:r>
              <a:rPr lang="en-US" altLang="zh-TW" sz="650" spc="34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lang="en-US" altLang="zh-TW" sz="650" spc="-8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DF-</a:t>
            </a:r>
            <a:r>
              <a:rPr sz="650" dirty="0" err="1">
                <a:solidFill>
                  <a:srgbClr val="333333"/>
                </a:solidFill>
                <a:latin typeface="Tarsus" panose="02000000000000000000" pitchFamily="50" charset="0"/>
                <a:cs typeface="Gill Sans MT"/>
              </a:rPr>
              <a:t>wu</a:t>
            </a:r>
            <a:r>
              <a:rPr sz="650" spc="335"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lang="en-US" altLang="zh-TW" sz="65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sz="650" spc="90" dirty="0">
                <a:solidFill>
                  <a:srgbClr val="333333"/>
                </a:solidFill>
                <a:latin typeface="Tarsus" panose="02000000000000000000" pitchFamily="50" charset="0"/>
                <a:cs typeface="新細明體"/>
              </a:rPr>
              <a:t> </a:t>
            </a:r>
            <a:r>
              <a:rPr lang="en-US" altLang="zh-TW" sz="650" spc="90" dirty="0">
                <a:solidFill>
                  <a:srgbClr val="333333"/>
                </a:solidFill>
                <a:latin typeface="Tarsus" panose="02000000000000000000" pitchFamily="50" charset="0"/>
                <a:cs typeface="新細明體"/>
              </a:rPr>
              <a:t> </a:t>
            </a:r>
            <a:r>
              <a:rPr sz="650" dirty="0">
                <a:solidFill>
                  <a:srgbClr val="333333"/>
                </a:solidFill>
                <a:latin typeface="Tarsus" panose="02000000000000000000" pitchFamily="50" charset="0"/>
                <a:cs typeface="Gill Sans MT"/>
              </a:rPr>
              <a:t>www.linkedin.com/in/chufei-</a:t>
            </a:r>
            <a:r>
              <a:rPr sz="650" spc="60" dirty="0">
                <a:solidFill>
                  <a:srgbClr val="333333"/>
                </a:solidFill>
                <a:latin typeface="Tarsus" panose="02000000000000000000" pitchFamily="50" charset="0"/>
                <a:cs typeface="Gill Sans MT"/>
              </a:rPr>
              <a:t>wu-</a:t>
            </a:r>
            <a:r>
              <a:rPr sz="650" spc="55" dirty="0">
                <a:solidFill>
                  <a:srgbClr val="333333"/>
                </a:solidFill>
                <a:latin typeface="Tarsus" panose="02000000000000000000" pitchFamily="50" charset="0"/>
                <a:cs typeface="Gill Sans MT"/>
              </a:rPr>
              <a:t>b33990164/</a:t>
            </a:r>
            <a:r>
              <a:rPr sz="650" spc="340" dirty="0">
                <a:solidFill>
                  <a:srgbClr val="333333"/>
                </a:solidFill>
                <a:latin typeface="Tarsus" panose="02000000000000000000" pitchFamily="50" charset="0"/>
                <a:cs typeface="Gill Sans MT"/>
              </a:rPr>
              <a:t>  </a:t>
            </a:r>
            <a:endParaRPr sz="650" dirty="0">
              <a:latin typeface="Tarsus" panose="02000000000000000000" pitchFamily="50" charset="0"/>
              <a:cs typeface="Gill Sans MT"/>
            </a:endParaRPr>
          </a:p>
        </p:txBody>
      </p:sp>
      <p:sp>
        <p:nvSpPr>
          <p:cNvPr id="4" name="object 4"/>
          <p:cNvSpPr txBox="1"/>
          <p:nvPr/>
        </p:nvSpPr>
        <p:spPr>
          <a:xfrm>
            <a:off x="491299" y="108248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Skills</a:t>
            </a:r>
            <a:r>
              <a:rPr lang="en-US" sz="1600" b="1" dirty="0">
                <a:solidFill>
                  <a:srgbClr val="333333"/>
                </a:solidFill>
                <a:latin typeface="Tarsus" panose="02000000000000000000" pitchFamily="50" charset="0"/>
                <a:cs typeface="Tahoma"/>
              </a:rPr>
              <a:t> </a:t>
            </a:r>
            <a:r>
              <a:rPr lang="en-US"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5" name="object 5"/>
          <p:cNvSpPr txBox="1"/>
          <p:nvPr/>
        </p:nvSpPr>
        <p:spPr>
          <a:xfrm>
            <a:off x="371801" y="1453571"/>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0657" y="1760629"/>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C, JavaScript, Shell, Solidity</a:t>
            </a:r>
            <a:endParaRPr lang="en-US" sz="900" dirty="0">
              <a:latin typeface="Tarsus Light" panose="02000000000000000000" pitchFamily="50" charset="0"/>
              <a:cs typeface="Tahoma"/>
            </a:endParaRPr>
          </a:p>
        </p:txBody>
      </p:sp>
      <p:sp>
        <p:nvSpPr>
          <p:cNvPr id="7" name="object 7"/>
          <p:cNvSpPr txBox="1"/>
          <p:nvPr/>
        </p:nvSpPr>
        <p:spPr>
          <a:xfrm>
            <a:off x="1570657" y="1965274"/>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0989" y="2162715"/>
            <a:ext cx="2217261" cy="427681"/>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a:t>
            </a:r>
            <a:r>
              <a:rPr lang="en-US" altLang="zh-TW" sz="900" dirty="0">
                <a:solidFill>
                  <a:srgbClr val="333333"/>
                </a:solidFill>
                <a:latin typeface="Tarsus Light" panose="02000000000000000000" pitchFamily="50" charset="0"/>
                <a:cs typeface="Tahoma"/>
              </a:rPr>
              <a:t>/</a:t>
            </a:r>
            <a:r>
              <a:rPr sz="900" dirty="0">
                <a:solidFill>
                  <a:srgbClr val="333333"/>
                </a:solidFill>
                <a:latin typeface="Tarsus Light" panose="02000000000000000000" pitchFamily="50" charset="0"/>
                <a:cs typeface="Tahoma"/>
              </a:rPr>
              <a:t>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5806" y="1409590"/>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1299" y="2471004"/>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Education</a:t>
            </a:r>
            <a:r>
              <a:rPr sz="1600" b="1" dirty="0">
                <a:solidFill>
                  <a:srgbClr val="333333"/>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510209" y="2727576"/>
            <a:ext cx="5020641" cy="398186"/>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Computer Science and Engineering,</a:t>
            </a:r>
            <a:r>
              <a:rPr lang="zh-CN" altLang="en-US"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National Taiwan Ocean University</a:t>
            </a:r>
            <a:endParaRPr sz="1000" dirty="0">
              <a:solidFill>
                <a:srgbClr val="333333"/>
              </a:solidFill>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degree</a:t>
            </a:r>
            <a:endParaRPr sz="800" dirty="0">
              <a:latin typeface="Tarsus" panose="02000000000000000000" pitchFamily="50" charset="0"/>
              <a:cs typeface="Tahoma"/>
            </a:endParaRPr>
          </a:p>
        </p:txBody>
      </p:sp>
      <p:sp>
        <p:nvSpPr>
          <p:cNvPr id="14" name="object 14"/>
          <p:cNvSpPr txBox="1"/>
          <p:nvPr/>
        </p:nvSpPr>
        <p:spPr>
          <a:xfrm>
            <a:off x="5823158" y="2737459"/>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515303" y="3177004"/>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Programing coursework: Algorithm &amp; Data Structures, ML/DL, NLP, IoT, Network, Information Retrieval, Software Engineering, IOS/Android developing, Software Project Management.</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Leading and managing several team projects to achieve the goal on time, achieving positive reviews in the most courses.</a:t>
            </a:r>
            <a:endParaRPr sz="900" dirty="0">
              <a:latin typeface="Tarsus" panose="02000000000000000000" pitchFamily="50" charset="0"/>
              <a:cs typeface="Tahoma"/>
            </a:endParaRPr>
          </a:p>
        </p:txBody>
      </p:sp>
      <p:sp>
        <p:nvSpPr>
          <p:cNvPr id="16" name="object 16"/>
          <p:cNvSpPr txBox="1"/>
          <p:nvPr/>
        </p:nvSpPr>
        <p:spPr>
          <a:xfrm>
            <a:off x="486728" y="3641322"/>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Projects &amp; Publications</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510209" y="5334400"/>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Personal Data Authorization System &amp; Personal Data Valuation and Payment System.</a:t>
            </a:r>
            <a:endParaRPr lang="en-US" sz="1000" dirty="0">
              <a:solidFill>
                <a:srgbClr val="333333"/>
              </a:solidFill>
              <a:latin typeface="Tarsus" panose="02000000000000000000" pitchFamily="50" charset="0"/>
              <a:cs typeface="Tahoma"/>
            </a:endParaRPr>
          </a:p>
        </p:txBody>
      </p:sp>
      <p:sp>
        <p:nvSpPr>
          <p:cNvPr id="18" name="object 18"/>
          <p:cNvSpPr txBox="1"/>
          <p:nvPr/>
        </p:nvSpPr>
        <p:spPr>
          <a:xfrm>
            <a:off x="5791801" y="5092855"/>
            <a:ext cx="1245879" cy="135293"/>
          </a:xfrm>
          <a:prstGeom prst="rect">
            <a:avLst/>
          </a:prstGeom>
        </p:spPr>
        <p:txBody>
          <a:bodyPr vert="horz" wrap="square" lIns="0" tIns="12065" rIns="0" bIns="0" rtlCol="0">
            <a:spAutoFit/>
          </a:bodyPr>
          <a:lstStyle/>
          <a:p>
            <a:pPr marR="5080" algn="r">
              <a:lnSpc>
                <a:spcPct val="100000"/>
              </a:lnSpc>
              <a:spcBef>
                <a:spcPts val="95"/>
              </a:spcBef>
            </a:pPr>
            <a:r>
              <a:rPr sz="800" i="1" spc="-50" dirty="0">
                <a:solidFill>
                  <a:srgbClr val="DC3521"/>
                </a:solidFill>
                <a:latin typeface="Tarsus Light" panose="02000000000000000000" pitchFamily="50" charset="0"/>
                <a:cs typeface="Cambria"/>
              </a:rPr>
              <a:t>Virtual,</a:t>
            </a:r>
            <a:r>
              <a:rPr sz="800" i="1" spc="25" dirty="0">
                <a:solidFill>
                  <a:srgbClr val="DC3521"/>
                </a:solidFill>
                <a:latin typeface="Tarsus Light" panose="02000000000000000000" pitchFamily="50" charset="0"/>
                <a:cs typeface="Cambria"/>
              </a:rPr>
              <a:t> </a:t>
            </a:r>
            <a:r>
              <a:rPr sz="800" i="1" spc="-10" dirty="0">
                <a:solidFill>
                  <a:srgbClr val="DC3521"/>
                </a:solidFill>
                <a:latin typeface="Tarsus Light" panose="02000000000000000000" pitchFamily="50" charset="0"/>
                <a:cs typeface="Cambria"/>
              </a:rPr>
              <a:t>Japan</a:t>
            </a:r>
            <a:r>
              <a:rPr lang="en-US" altLang="zh-TW" sz="800" i="1" spc="-10" dirty="0">
                <a:solidFill>
                  <a:srgbClr val="DC3521"/>
                </a:solidFill>
                <a:latin typeface="Tarsus Light" panose="02000000000000000000" pitchFamily="50" charset="0"/>
                <a:cs typeface="Cambria"/>
              </a:rPr>
              <a:t> </a:t>
            </a:r>
            <a:r>
              <a:rPr lang="en-US" altLang="zh-TW" sz="800" spc="-10" dirty="0">
                <a:latin typeface="Tarsus Light" panose="02000000000000000000" pitchFamily="50" charset="0"/>
                <a:cs typeface="Cambria"/>
              </a:rPr>
              <a:t> </a:t>
            </a:r>
            <a:r>
              <a:rPr lang="en-US" sz="700" i="1" dirty="0">
                <a:solidFill>
                  <a:srgbClr val="5D5D5D"/>
                </a:solidFill>
                <a:latin typeface="Tarsus Light" panose="02000000000000000000" pitchFamily="50" charset="0"/>
                <a:cs typeface="Cambria"/>
              </a:rPr>
              <a:t>Dec.</a:t>
            </a:r>
            <a:r>
              <a:rPr lang="en-US" sz="700" i="1" spc="-25" dirty="0">
                <a:solidFill>
                  <a:srgbClr val="5D5D5D"/>
                </a:solidFill>
                <a:latin typeface="Tarsus Light" panose="02000000000000000000" pitchFamily="50" charset="0"/>
                <a:cs typeface="Cambria"/>
              </a:rPr>
              <a:t> </a:t>
            </a:r>
            <a:r>
              <a:rPr lang="en-US" sz="700" i="1" spc="-20" dirty="0">
                <a:solidFill>
                  <a:srgbClr val="5D5D5D"/>
                </a:solidFill>
                <a:latin typeface="Tarsus Light" panose="02000000000000000000" pitchFamily="50" charset="0"/>
                <a:cs typeface="Cambria"/>
              </a:rPr>
              <a:t>2022</a:t>
            </a:r>
            <a:endParaRPr lang="en-US" sz="700" dirty="0">
              <a:latin typeface="Tarsus Light" panose="02000000000000000000" pitchFamily="50" charset="0"/>
              <a:cs typeface="Cambria"/>
            </a:endParaRPr>
          </a:p>
        </p:txBody>
      </p:sp>
      <p:sp>
        <p:nvSpPr>
          <p:cNvPr id="19" name="object 19"/>
          <p:cNvSpPr txBox="1"/>
          <p:nvPr/>
        </p:nvSpPr>
        <p:spPr>
          <a:xfrm>
            <a:off x="508612" y="4130594"/>
            <a:ext cx="6569709" cy="956609"/>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panose="02000000000000000000" pitchFamily="50" charset="0"/>
                <a:cs typeface="Tahoma"/>
              </a:rPr>
              <a:t>CCTS is a testing service with the goal of minimizing the tester loading cost in Event-driven system testing.</a:t>
            </a:r>
          </a:p>
          <a:p>
            <a:pPr marL="113664" marR="5080" indent="-101600">
              <a:lnSpc>
                <a:spcPct val="101000"/>
              </a:lnSpc>
              <a:buChar char="•"/>
              <a:tabLst>
                <a:tab pos="114300" algn="l"/>
              </a:tabLst>
            </a:pPr>
            <a:r>
              <a:rPr sz="900" dirty="0">
                <a:solidFill>
                  <a:srgbClr val="333333"/>
                </a:solidFill>
                <a:latin typeface="Tarsus" panose="02000000000000000000" pitchFamily="50" charset="0"/>
                <a:cs typeface="Tahoma"/>
              </a:rPr>
              <a:t>CCTS combine</a:t>
            </a:r>
            <a:r>
              <a:rPr lang="en-US" sz="900" dirty="0">
                <a:solidFill>
                  <a:srgbClr val="333333"/>
                </a:solidFill>
                <a:latin typeface="Tarsus" panose="02000000000000000000" pitchFamily="50" charset="0"/>
                <a:cs typeface="Tahoma"/>
              </a:rPr>
              <a:t>s</a:t>
            </a:r>
            <a:r>
              <a:rPr sz="900" dirty="0">
                <a:solidFill>
                  <a:srgbClr val="333333"/>
                </a:solidFill>
                <a:latin typeface="Tarsus" panose="02000000000000000000" pitchFamily="50" charset="0"/>
                <a:cs typeface="Tahoma"/>
              </a:rPr>
              <a:t> logs and State model to determine the target system behavior. In order to remain the flexibility of dat</a:t>
            </a:r>
            <a:r>
              <a:rPr lang="en-US" sz="900" dirty="0">
                <a:solidFill>
                  <a:srgbClr val="333333"/>
                </a:solidFill>
                <a:latin typeface="Tarsus" panose="02000000000000000000" pitchFamily="50" charset="0"/>
                <a:cs typeface="Tahoma"/>
              </a:rPr>
              <a:t>a</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structure</a:t>
            </a:r>
            <a:r>
              <a:rPr lang="en-US" altLang="zh-TW" sz="900" dirty="0">
                <a:solidFill>
                  <a:srgbClr val="333333"/>
                </a:solidFill>
                <a:latin typeface="Tarsus" panose="02000000000000000000" pitchFamily="50" charset="0"/>
                <a:cs typeface="Tahoma"/>
              </a:rPr>
              <a:t>.</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We use MongoDB as the data persistence solution because the plenty resources and widely used.</a:t>
            </a:r>
            <a:endParaRPr lang="en-US" sz="900" dirty="0">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We validate this service to measure the performance and the result shows the CCTS does detects the potential executing failures and some common errors while testing.</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Tech stack: </a:t>
            </a:r>
            <a:r>
              <a:rPr lang="en-US" altLang="zh-TW" sz="900" dirty="0" err="1">
                <a:solidFill>
                  <a:srgbClr val="333333"/>
                </a:solidFill>
                <a:latin typeface="Tarsus" panose="02000000000000000000" pitchFamily="50" charset="0"/>
                <a:cs typeface="Tahoma"/>
              </a:rPr>
              <a:t>SpringBoot</a:t>
            </a:r>
            <a:r>
              <a:rPr lang="en-US" altLang="zh-TW" sz="900" dirty="0">
                <a:solidFill>
                  <a:srgbClr val="333333"/>
                </a:solidFill>
                <a:latin typeface="Tarsus" panose="02000000000000000000" pitchFamily="50" charset="0"/>
                <a:cs typeface="Tahoma"/>
              </a:rPr>
              <a:t>, java, MongoDB, RabbitMQ, Pact, Microservices, Container, shell, etc.                            L.O.C.</a:t>
            </a:r>
            <a:r>
              <a:rPr lang="zh-TW" altLang="en-US" sz="900" dirty="0">
                <a:solidFill>
                  <a:srgbClr val="333333"/>
                </a:solidFill>
                <a:latin typeface="Tarsus" panose="02000000000000000000" pitchFamily="50" charset="0"/>
                <a:cs typeface="Tahoma"/>
              </a:rPr>
              <a:t> </a:t>
            </a:r>
            <a:r>
              <a:rPr lang="en-US" altLang="zh-TW" sz="900" dirty="0">
                <a:solidFill>
                  <a:srgbClr val="333333"/>
                </a:solidFill>
                <a:latin typeface="Tarsus" panose="02000000000000000000" pitchFamily="50" charset="0"/>
                <a:cs typeface="Tahoma"/>
              </a:rPr>
              <a:t>8k+</a:t>
            </a:r>
            <a:r>
              <a:rPr lang="zh-TW" altLang="en-US" sz="900" dirty="0">
                <a:solidFill>
                  <a:srgbClr val="333333"/>
                </a:solidFill>
                <a:latin typeface="Tarsus" panose="02000000000000000000" pitchFamily="50" charset="0"/>
                <a:cs typeface="Tahoma"/>
              </a:rPr>
              <a:t> </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Publications</a:t>
            </a:r>
            <a:r>
              <a:rPr lang="en-US" altLang="zh-TW" sz="900" i="1" dirty="0">
                <a:solidFill>
                  <a:srgbClr val="333333"/>
                </a:solidFill>
                <a:latin typeface="Tarsus" panose="02000000000000000000" pitchFamily="50" charset="0"/>
                <a:cs typeface="Tahoma"/>
              </a:rPr>
              <a:t>:</a:t>
            </a:r>
          </a:p>
        </p:txBody>
      </p:sp>
      <p:sp>
        <p:nvSpPr>
          <p:cNvPr id="20" name="object 20"/>
          <p:cNvSpPr txBox="1"/>
          <p:nvPr/>
        </p:nvSpPr>
        <p:spPr>
          <a:xfrm>
            <a:off x="621113" y="5178180"/>
            <a:ext cx="5868760" cy="208390"/>
          </a:xfrm>
          <a:prstGeom prst="rect">
            <a:avLst/>
          </a:prstGeom>
        </p:spPr>
        <p:txBody>
          <a:bodyPr vert="horz" wrap="square" lIns="0" tIns="69215" rIns="0" bIns="0" rtlCol="0">
            <a:spAutoFit/>
          </a:bodyPr>
          <a:lstStyle/>
          <a:p>
            <a:pPr marL="12700">
              <a:lnSpc>
                <a:spcPct val="100000"/>
              </a:lnSpc>
              <a:spcBef>
                <a:spcPts val="545"/>
              </a:spcBef>
            </a:pPr>
            <a:r>
              <a:rPr lang="en-US" sz="900" dirty="0">
                <a:solidFill>
                  <a:srgbClr val="DC3521"/>
                </a:solidFill>
                <a:latin typeface="Tarsus Italic" panose="02000000000000000000" pitchFamily="50" charset="0"/>
                <a:cs typeface="Tahoma"/>
              </a:rPr>
              <a:t>Best Paper</a:t>
            </a:r>
            <a:r>
              <a:rPr lang="en-US" sz="900" dirty="0">
                <a:solidFill>
                  <a:srgbClr val="414141"/>
                </a:solidFill>
                <a:latin typeface="Tarsus Italic" panose="02000000000000000000" pitchFamily="50" charset="0"/>
                <a:cs typeface="Tahoma"/>
              </a:rPr>
              <a:t>, 18th Taiwan Conference on Software Engineering, TCSE 2022</a:t>
            </a:r>
            <a:endParaRPr sz="900" dirty="0">
              <a:latin typeface="Tarsus Italic" panose="02000000000000000000" pitchFamily="50" charset="0"/>
              <a:cs typeface="Tahoma"/>
            </a:endParaRPr>
          </a:p>
        </p:txBody>
      </p:sp>
      <p:sp>
        <p:nvSpPr>
          <p:cNvPr id="21" name="object 21"/>
          <p:cNvSpPr txBox="1"/>
          <p:nvPr/>
        </p:nvSpPr>
        <p:spPr>
          <a:xfrm>
            <a:off x="5961947" y="5194152"/>
            <a:ext cx="1083436" cy="189796"/>
          </a:xfrm>
          <a:prstGeom prst="rect">
            <a:avLst/>
          </a:prstGeom>
        </p:spPr>
        <p:txBody>
          <a:bodyPr vert="horz" wrap="square" lIns="0" tIns="66040" rIns="0" bIns="0" rtlCol="0">
            <a:spAutoFit/>
          </a:bodyPr>
          <a:lstStyle/>
          <a:p>
            <a:pPr marR="5080" algn="r">
              <a:lnSpc>
                <a:spcPct val="100000"/>
              </a:lnSpc>
              <a:spcBef>
                <a:spcPts val="520"/>
              </a:spcBef>
            </a:pPr>
            <a:r>
              <a:rPr sz="800" i="1" spc="-10" dirty="0">
                <a:solidFill>
                  <a:srgbClr val="DC3521"/>
                </a:solidFill>
                <a:latin typeface="Tarsus Light" panose="02000000000000000000" pitchFamily="50" charset="0"/>
                <a:cs typeface="Cambria"/>
              </a:rPr>
              <a:t>Taipei</a:t>
            </a:r>
            <a:r>
              <a:rPr lang="en-US" altLang="zh-TW" sz="800" i="1" spc="-10" dirty="0">
                <a:solidFill>
                  <a:srgbClr val="DC3521"/>
                </a:solidFill>
                <a:latin typeface="Tarsus Light" panose="02000000000000000000" pitchFamily="50" charset="0"/>
                <a:cs typeface="Cambria"/>
              </a:rPr>
              <a:t>, Taiwan</a:t>
            </a:r>
            <a:r>
              <a:rPr lang="en-US" altLang="zh-TW" sz="800" spc="-1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Jun.</a:t>
            </a:r>
            <a:r>
              <a:rPr sz="700" i="1" spc="95" dirty="0">
                <a:solidFill>
                  <a:srgbClr val="5D5D5D"/>
                </a:solidFill>
                <a:latin typeface="Tarsus Light" panose="02000000000000000000" pitchFamily="50" charset="0"/>
                <a:cs typeface="Cambria"/>
              </a:rPr>
              <a:t> </a:t>
            </a:r>
            <a:r>
              <a:rPr sz="700" i="1" spc="-45" dirty="0">
                <a:solidFill>
                  <a:srgbClr val="5D5D5D"/>
                </a:solidFill>
                <a:latin typeface="Tarsus Light" panose="02000000000000000000" pitchFamily="50" charset="0"/>
                <a:cs typeface="Cambria"/>
              </a:rPr>
              <a:t>2022</a:t>
            </a:r>
            <a:endParaRPr sz="700" dirty="0">
              <a:latin typeface="Tarsus Light" panose="02000000000000000000" pitchFamily="50" charset="0"/>
              <a:cs typeface="Cambria"/>
            </a:endParaRPr>
          </a:p>
        </p:txBody>
      </p:sp>
      <p:sp>
        <p:nvSpPr>
          <p:cNvPr id="23" name="object 23"/>
          <p:cNvSpPr txBox="1"/>
          <p:nvPr/>
        </p:nvSpPr>
        <p:spPr>
          <a:xfrm>
            <a:off x="628080" y="6802946"/>
            <a:ext cx="2881591"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2021 </a:t>
            </a:r>
            <a:r>
              <a:rPr lang="zh-TW" altLang="en-US" sz="900" dirty="0">
                <a:solidFill>
                  <a:srgbClr val="414141"/>
                </a:solidFill>
                <a:latin typeface="Tarsus Italic" panose="02000000000000000000" pitchFamily="50" charset="0"/>
                <a:cs typeface="Tahoma"/>
              </a:rPr>
              <a:t> </a:t>
            </a:r>
            <a:r>
              <a:rPr sz="900" dirty="0">
                <a:solidFill>
                  <a:srgbClr val="414141"/>
                </a:solidFill>
                <a:latin typeface="Tarsus Italic" panose="02000000000000000000" pitchFamily="50" charset="0"/>
                <a:cs typeface="Tahoma"/>
              </a:rPr>
              <a:t>National Computer Symposium, NCS 2021</a:t>
            </a:r>
            <a:endParaRPr sz="900" dirty="0">
              <a:latin typeface="Tarsus Italic" panose="02000000000000000000" pitchFamily="50" charset="0"/>
              <a:cs typeface="Tahoma"/>
            </a:endParaRPr>
          </a:p>
        </p:txBody>
      </p:sp>
      <p:sp>
        <p:nvSpPr>
          <p:cNvPr id="24" name="object 24"/>
          <p:cNvSpPr txBox="1"/>
          <p:nvPr/>
        </p:nvSpPr>
        <p:spPr>
          <a:xfrm>
            <a:off x="4982303" y="6806152"/>
            <a:ext cx="2059258" cy="205184"/>
          </a:xfrm>
          <a:prstGeom prst="rect">
            <a:avLst/>
          </a:prstGeom>
        </p:spPr>
        <p:txBody>
          <a:bodyPr vert="horz" wrap="square" lIns="0" tIns="66040" rIns="0" bIns="0" rtlCol="0">
            <a:spAutoFit/>
          </a:bodyPr>
          <a:lstStyle/>
          <a:p>
            <a:pPr marR="5080" algn="r">
              <a:lnSpc>
                <a:spcPct val="100000"/>
              </a:lnSpc>
              <a:spcBef>
                <a:spcPts val="520"/>
              </a:spcBef>
            </a:pPr>
            <a:r>
              <a:rPr sz="800" i="1" spc="-35" dirty="0">
                <a:solidFill>
                  <a:srgbClr val="DC3521"/>
                </a:solidFill>
                <a:latin typeface="Tarsus Light" panose="02000000000000000000" pitchFamily="50" charset="0"/>
                <a:cs typeface="Cambria"/>
              </a:rPr>
              <a:t>Tai</a:t>
            </a:r>
            <a:r>
              <a:rPr lang="en-US" sz="800" i="1" spc="-35" dirty="0">
                <a:solidFill>
                  <a:srgbClr val="DC3521"/>
                </a:solidFill>
                <a:latin typeface="Tarsus Light" panose="02000000000000000000" pitchFamily="50" charset="0"/>
                <a:cs typeface="Cambria"/>
              </a:rPr>
              <a:t>c</a:t>
            </a:r>
            <a:r>
              <a:rPr sz="800" i="1" spc="-35" dirty="0">
                <a:solidFill>
                  <a:srgbClr val="DC3521"/>
                </a:solidFill>
                <a:latin typeface="Tarsus Light" panose="02000000000000000000" pitchFamily="50" charset="0"/>
                <a:cs typeface="Cambria"/>
              </a:rPr>
              <a:t>hung</a:t>
            </a:r>
            <a:r>
              <a:rPr sz="900" i="1" spc="-35" dirty="0">
                <a:solidFill>
                  <a:srgbClr val="DC3521"/>
                </a:solidFill>
                <a:latin typeface="Tarsus Light" panose="02000000000000000000" pitchFamily="50" charset="0"/>
                <a:cs typeface="Cambria"/>
              </a:rPr>
              <a:t>,</a:t>
            </a:r>
            <a:r>
              <a:rPr sz="900" i="1" spc="20"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502464" y="5609025"/>
            <a:ext cx="6569709" cy="1260794"/>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The systems is constructed for solving the authorization and valuation issues from sharing of mechanism with Green Button (U.S. digital energy data sharing standard)</a:t>
            </a:r>
          </a:p>
          <a:p>
            <a:pPr marL="113664" marR="5080" indent="-101600">
              <a:lnSpc>
                <a:spcPct val="101000"/>
              </a:lnSpc>
              <a:spcBef>
                <a:spcPts val="85"/>
              </a:spcBef>
              <a:buChar char="•"/>
              <a:tabLst>
                <a:tab pos="114300" algn="l"/>
              </a:tabLst>
            </a:pPr>
            <a:r>
              <a:rPr sz="900" dirty="0">
                <a:solidFill>
                  <a:srgbClr val="333333"/>
                </a:solidFill>
                <a:latin typeface="Tarsus" panose="02000000000000000000" pitchFamily="50" charset="0"/>
                <a:cs typeface="Tahoma"/>
              </a:rPr>
              <a:t>Th</a:t>
            </a:r>
            <a:r>
              <a:rPr lang="en-US" sz="900" dirty="0">
                <a:solidFill>
                  <a:srgbClr val="333333"/>
                </a:solidFill>
                <a:latin typeface="Tarsus" panose="02000000000000000000" pitchFamily="50" charset="0"/>
                <a:cs typeface="Tahoma"/>
              </a:rPr>
              <a:t>e</a:t>
            </a:r>
            <a:r>
              <a:rPr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systems </a:t>
            </a:r>
            <a:r>
              <a:rPr sz="900" dirty="0">
                <a:solidFill>
                  <a:srgbClr val="333333"/>
                </a:solidFill>
                <a:latin typeface="Tarsus" panose="02000000000000000000" pitchFamily="50" charset="0"/>
                <a:cs typeface="Tahoma"/>
              </a:rPr>
              <a:t>provide </a:t>
            </a:r>
            <a:r>
              <a:rPr lang="en-US" sz="900" dirty="0">
                <a:solidFill>
                  <a:srgbClr val="333333"/>
                </a:solidFill>
                <a:latin typeface="Tarsus" panose="02000000000000000000" pitchFamily="50" charset="0"/>
                <a:cs typeface="Tahoma"/>
              </a:rPr>
              <a:t>a trust mechanism to ensure the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legality and security of personal data and</a:t>
            </a:r>
            <a:r>
              <a:rPr lang="en-US" altLang="zh-TW" sz="900" dirty="0">
                <a:solidFill>
                  <a:srgbClr val="333333"/>
                </a:solidFill>
                <a:latin typeface="Tarsus" panose="02000000000000000000" pitchFamily="50" charset="0"/>
                <a:cs typeface="Tahoma"/>
              </a:rPr>
              <a:t> </a:t>
            </a:r>
            <a:r>
              <a:rPr sz="900" dirty="0">
                <a:solidFill>
                  <a:srgbClr val="333333"/>
                </a:solidFill>
                <a:latin typeface="Tarsus" panose="02000000000000000000" pitchFamily="50" charset="0"/>
                <a:cs typeface="Tahoma"/>
              </a:rPr>
              <a:t>a thrid‑party finance service for end‑users to sell their data and withdraw from platform. This</a:t>
            </a:r>
            <a:r>
              <a:rPr lang="en-US" altLang="zh-TW" sz="900" dirty="0">
                <a:solidFill>
                  <a:srgbClr val="333333"/>
                </a:solidFill>
                <a:latin typeface="Tarsus" panose="02000000000000000000" pitchFamily="50" charset="0"/>
                <a:cs typeface="Tahoma"/>
              </a:rPr>
              <a:t> distributed</a:t>
            </a:r>
            <a:r>
              <a:rPr sz="900" dirty="0">
                <a:solidFill>
                  <a:srgbClr val="333333"/>
                </a:solidFill>
                <a:latin typeface="Tarsus" panose="02000000000000000000" pitchFamily="50" charset="0"/>
                <a:cs typeface="Tahoma"/>
              </a:rPr>
              <a:t> system is designed with event‑driven microservice to improve reliability and throughput.</a:t>
            </a:r>
            <a:endParaRPr lang="en-US" altLang="zh-TW" sz="900" dirty="0">
              <a:solidFill>
                <a:srgbClr val="333333"/>
              </a:solidFill>
              <a:latin typeface="Tarsus" panose="02000000000000000000" pitchFamily="50" charset="0"/>
              <a:cs typeface="Tahoma"/>
            </a:endParaRP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We deliver whole solution including source product, deploying, CI/CD chain, infrastructure and manual to our customer on Azure Kubernetes Service. The tech stack involving </a:t>
            </a:r>
            <a:r>
              <a:rPr lang="en-US" sz="900" dirty="0" err="1">
                <a:solidFill>
                  <a:srgbClr val="333333"/>
                </a:solidFill>
                <a:latin typeface="Tarsus" panose="02000000000000000000" pitchFamily="50" charset="0"/>
                <a:cs typeface="Tahoma"/>
              </a:rPr>
              <a:t>Springboot</a:t>
            </a:r>
            <a:r>
              <a:rPr lang="en-US" sz="900" dirty="0">
                <a:solidFill>
                  <a:srgbClr val="333333"/>
                </a:solidFill>
                <a:latin typeface="Tarsus" panose="02000000000000000000" pitchFamily="50" charset="0"/>
                <a:cs typeface="Tahoma"/>
              </a:rPr>
              <a:t>, Angular, Vue, Sideex,Node.js, express, MongoDB, k8s, Jenkins, Citizen Digital Certificate (IC‑card), etc.                                                                                                    L.O.C. 40k+</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Publications:</a:t>
            </a:r>
            <a:endParaRPr sz="900" dirty="0">
              <a:latin typeface="Tarsus" panose="02000000000000000000" pitchFamily="50" charset="0"/>
              <a:cs typeface="Tahoma"/>
            </a:endParaRPr>
          </a:p>
        </p:txBody>
      </p:sp>
      <p:sp>
        <p:nvSpPr>
          <p:cNvPr id="26" name="object 26"/>
          <p:cNvSpPr txBox="1"/>
          <p:nvPr/>
        </p:nvSpPr>
        <p:spPr>
          <a:xfrm>
            <a:off x="621113" y="6965297"/>
            <a:ext cx="4717415"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2020 International Computer Symposium, ICS 2020</a:t>
            </a:r>
            <a:endParaRPr sz="900" dirty="0">
              <a:latin typeface="Tarsus Italic" panose="02000000000000000000" pitchFamily="50" charset="0"/>
              <a:cs typeface="Tahoma"/>
            </a:endParaRPr>
          </a:p>
        </p:txBody>
      </p:sp>
      <p:sp>
        <p:nvSpPr>
          <p:cNvPr id="27" name="object 27"/>
          <p:cNvSpPr txBox="1"/>
          <p:nvPr/>
        </p:nvSpPr>
        <p:spPr>
          <a:xfrm>
            <a:off x="5328562" y="7018593"/>
            <a:ext cx="1734310" cy="150682"/>
          </a:xfrm>
          <a:prstGeom prst="rect">
            <a:avLst/>
          </a:prstGeom>
        </p:spPr>
        <p:txBody>
          <a:bodyPr vert="horz" wrap="square" lIns="0" tIns="12065" rIns="0" bIns="0" rtlCol="0">
            <a:spAutoFit/>
          </a:bodyPr>
          <a:lstStyle/>
          <a:p>
            <a:pPr marR="5080" algn="r">
              <a:lnSpc>
                <a:spcPct val="100000"/>
              </a:lnSpc>
              <a:spcBef>
                <a:spcPts val="95"/>
              </a:spcBef>
            </a:pPr>
            <a:r>
              <a:rPr sz="800" i="1" spc="-35" dirty="0">
                <a:solidFill>
                  <a:srgbClr val="DC3521"/>
                </a:solidFill>
                <a:latin typeface="Tarsus Light" panose="02000000000000000000" pitchFamily="50" charset="0"/>
                <a:cs typeface="Cambria"/>
              </a:rPr>
              <a:t>Tainan</a:t>
            </a:r>
            <a:r>
              <a:rPr sz="900" i="1" spc="-35" dirty="0">
                <a:solidFill>
                  <a:srgbClr val="DC3521"/>
                </a:solidFill>
                <a:latin typeface="Tarsus Light" panose="02000000000000000000" pitchFamily="50" charset="0"/>
                <a:cs typeface="Cambria"/>
              </a:rPr>
              <a:t>,</a:t>
            </a:r>
            <a:r>
              <a:rPr sz="900" i="1" spc="-15"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9" name="object 29"/>
          <p:cNvSpPr txBox="1"/>
          <p:nvPr/>
        </p:nvSpPr>
        <p:spPr>
          <a:xfrm>
            <a:off x="494425" y="8983309"/>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Work Experience</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30" name="object 30"/>
          <p:cNvSpPr txBox="1"/>
          <p:nvPr/>
        </p:nvSpPr>
        <p:spPr>
          <a:xfrm>
            <a:off x="494424" y="9240276"/>
            <a:ext cx="5269987"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Intern of Software Engineer, </a:t>
            </a:r>
            <a:r>
              <a:rPr sz="1000" b="1" dirty="0">
                <a:solidFill>
                  <a:srgbClr val="333333"/>
                </a:solidFill>
                <a:latin typeface="Tarsus" panose="02000000000000000000" pitchFamily="50" charset="0"/>
                <a:cs typeface="Tahoma"/>
              </a:rPr>
              <a:t>Industrial Technology Research Institute,</a:t>
            </a:r>
            <a:r>
              <a:rPr lang="en-US" altLang="zh-TW"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ITRI</a:t>
            </a:r>
            <a:endParaRPr sz="1000" dirty="0">
              <a:solidFill>
                <a:srgbClr val="333333"/>
              </a:solidFill>
              <a:latin typeface="Tarsus" panose="02000000000000000000" pitchFamily="50" charset="0"/>
              <a:cs typeface="Tahoma"/>
            </a:endParaRPr>
          </a:p>
        </p:txBody>
      </p:sp>
      <p:sp>
        <p:nvSpPr>
          <p:cNvPr id="31" name="object 31"/>
          <p:cNvSpPr txBox="1"/>
          <p:nvPr/>
        </p:nvSpPr>
        <p:spPr>
          <a:xfrm>
            <a:off x="5202650" y="9255774"/>
            <a:ext cx="1869523" cy="205184"/>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r>
              <a:rPr lang="en-US" altLang="zh-TW" sz="900" spc="-10" dirty="0">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Jul.</a:t>
            </a:r>
            <a:r>
              <a:rPr lang="en-US" sz="800" i="1" spc="35" dirty="0">
                <a:solidFill>
                  <a:srgbClr val="5D5D5D"/>
                </a:solidFill>
                <a:latin typeface="Tarsus Light" panose="02000000000000000000" pitchFamily="50" charset="0"/>
                <a:cs typeface="Cambria"/>
              </a:rPr>
              <a:t> </a:t>
            </a:r>
            <a:r>
              <a:rPr lang="en-US" sz="800" i="1" spc="-60" dirty="0">
                <a:solidFill>
                  <a:srgbClr val="5D5D5D"/>
                </a:solidFill>
                <a:latin typeface="Tarsus Light" panose="02000000000000000000" pitchFamily="50" charset="0"/>
                <a:cs typeface="Cambria"/>
              </a:rPr>
              <a:t>2021</a:t>
            </a:r>
            <a:r>
              <a:rPr lang="en-US" sz="800" i="1" spc="-20" dirty="0">
                <a:solidFill>
                  <a:srgbClr val="5D5D5D"/>
                </a:solidFill>
                <a:latin typeface="Tarsus Light" panose="02000000000000000000" pitchFamily="50" charset="0"/>
                <a:cs typeface="Cambria"/>
              </a:rPr>
              <a:t> </a:t>
            </a:r>
            <a:r>
              <a:rPr lang="en-US" sz="800" i="1" spc="-30" dirty="0">
                <a:solidFill>
                  <a:srgbClr val="5D5D5D"/>
                </a:solidFill>
                <a:latin typeface="Tarsus Light" panose="02000000000000000000" pitchFamily="50" charset="0"/>
                <a:cs typeface="Cambria"/>
              </a:rPr>
              <a:t>‑</a:t>
            </a:r>
            <a:r>
              <a:rPr lang="en-US" sz="800" i="1" spc="-20" dirty="0">
                <a:solidFill>
                  <a:srgbClr val="5D5D5D"/>
                </a:solidFill>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Dec.</a:t>
            </a:r>
            <a:r>
              <a:rPr lang="en-US" sz="800" i="1" spc="35" dirty="0">
                <a:solidFill>
                  <a:srgbClr val="5D5D5D"/>
                </a:solidFill>
                <a:latin typeface="Tarsus Light" panose="02000000000000000000" pitchFamily="50" charset="0"/>
                <a:cs typeface="Cambria"/>
              </a:rPr>
              <a:t> </a:t>
            </a:r>
            <a:r>
              <a:rPr lang="en-US" sz="800" i="1" spc="-35" dirty="0">
                <a:solidFill>
                  <a:srgbClr val="5D5D5D"/>
                </a:solidFill>
                <a:latin typeface="Tarsus Light" panose="02000000000000000000" pitchFamily="50" charset="0"/>
                <a:cs typeface="Cambria"/>
              </a:rPr>
              <a:t>2021</a:t>
            </a:r>
            <a:endParaRPr lang="en-US" sz="800" dirty="0">
              <a:latin typeface="Tarsus Light" panose="02000000000000000000" pitchFamily="50" charset="0"/>
              <a:cs typeface="Cambria"/>
            </a:endParaRPr>
          </a:p>
        </p:txBody>
      </p:sp>
      <p:sp>
        <p:nvSpPr>
          <p:cNvPr id="32" name="object 32"/>
          <p:cNvSpPr txBox="1"/>
          <p:nvPr/>
        </p:nvSpPr>
        <p:spPr>
          <a:xfrm>
            <a:off x="486728" y="10048731"/>
            <a:ext cx="6577965" cy="295594"/>
          </a:xfrm>
          <a:prstGeom prst="rect">
            <a:avLst/>
          </a:prstGeom>
        </p:spPr>
        <p:txBody>
          <a:bodyPr vert="horz" wrap="square" lIns="0" tIns="10795" rIns="0" bIns="0" rtlCol="0">
            <a:spAutoFit/>
          </a:bodyPr>
          <a:lstStyle/>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lang="en-US" sz="800" dirty="0">
                <a:solidFill>
                  <a:srgbClr val="999999"/>
                </a:solidFill>
                <a:latin typeface="Helvetica" pitchFamily="2" charset="0"/>
                <a:cs typeface="Tahoma"/>
              </a:rPr>
              <a:t>NOVEMBER</a:t>
            </a:r>
            <a:r>
              <a:rPr sz="800" dirty="0">
                <a:solidFill>
                  <a:srgbClr val="999999"/>
                </a:solidFill>
                <a:latin typeface="Helvetica" pitchFamily="2" charset="0"/>
                <a:cs typeface="Tahoma"/>
              </a:rPr>
              <a:t> 1</a:t>
            </a:r>
            <a:r>
              <a:rPr lang="en-US" altLang="zh-TW" sz="800" dirty="0">
                <a:solidFill>
                  <a:srgbClr val="999999"/>
                </a:solidFill>
                <a:latin typeface="Helvetica" pitchFamily="2" charset="0"/>
                <a:cs typeface="Tahoma"/>
              </a:rPr>
              <a:t>6</a:t>
            </a:r>
            <a:r>
              <a:rPr sz="800" dirty="0">
                <a:solidFill>
                  <a:srgbClr val="999999"/>
                </a:solidFill>
                <a:latin typeface="Helvetica" pitchFamily="2" charset="0"/>
                <a:cs typeface="Tahoma"/>
              </a:rPr>
              <a:t>,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801" y="779480"/>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4"/>
          <a:stretch>
            <a:fillRect/>
          </a:stretch>
        </p:blipFill>
        <p:spPr>
          <a:xfrm>
            <a:off x="3216483" y="808400"/>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5"/>
          <a:stretch>
            <a:fillRect/>
          </a:stretch>
        </p:blipFill>
        <p:spPr>
          <a:xfrm>
            <a:off x="1873250" y="808400"/>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0988" y="1587840"/>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59828" y="1406434"/>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Container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2888" y="1455173"/>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sz="900" dirty="0">
                <a:solidFill>
                  <a:srgbClr val="333333"/>
                </a:solidFill>
                <a:latin typeface="Tarsus Light" panose="02000000000000000000" pitchFamily="50" charset="0"/>
                <a:cs typeface="Tahoma"/>
              </a:rPr>
              <a:t>Digital Ocean, Oracle Cloud, AWS, Azure,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4580" y="1764069"/>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1849" y="1598522"/>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
        <p:nvSpPr>
          <p:cNvPr id="10" name="矩形 9">
            <a:extLst>
              <a:ext uri="{FF2B5EF4-FFF2-40B4-BE49-F238E27FC236}">
                <a16:creationId xmlns:a16="http://schemas.microsoft.com/office/drawing/2014/main" id="{B9B6200C-7946-45DE-869B-691360CD91B6}"/>
              </a:ext>
            </a:extLst>
          </p:cNvPr>
          <p:cNvSpPr/>
          <p:nvPr/>
        </p:nvSpPr>
        <p:spPr>
          <a:xfrm>
            <a:off x="545041" y="5045148"/>
            <a:ext cx="5124939" cy="230832"/>
          </a:xfrm>
          <a:prstGeom prst="rect">
            <a:avLst/>
          </a:prstGeom>
        </p:spPr>
        <p:txBody>
          <a:bodyPr wrap="square">
            <a:spAutoFit/>
          </a:bodyPr>
          <a:lstStyle/>
          <a:p>
            <a:pPr marL="12700">
              <a:lnSpc>
                <a:spcPct val="100000"/>
              </a:lnSpc>
              <a:spcBef>
                <a:spcPts val="545"/>
              </a:spcBef>
            </a:pPr>
            <a:r>
              <a:rPr lang="en-US" altLang="zh-TW" sz="900" dirty="0">
                <a:solidFill>
                  <a:srgbClr val="414141"/>
                </a:solidFill>
                <a:latin typeface="Tarsus Italic" panose="02000000000000000000" pitchFamily="50" charset="0"/>
                <a:cs typeface="Tahoma"/>
              </a:rPr>
              <a:t>29th Asia‑Pacific Software Engineering Conference, APSEC 2022</a:t>
            </a:r>
            <a:endParaRPr lang="en-US" altLang="zh-TW" sz="900" dirty="0">
              <a:latin typeface="Tarsus Italic" panose="02000000000000000000" pitchFamily="50" charset="0"/>
              <a:cs typeface="Tahoma"/>
            </a:endParaRPr>
          </a:p>
        </p:txBody>
      </p:sp>
      <p:sp>
        <p:nvSpPr>
          <p:cNvPr id="41" name="object 13">
            <a:extLst>
              <a:ext uri="{FF2B5EF4-FFF2-40B4-BE49-F238E27FC236}">
                <a16:creationId xmlns:a16="http://schemas.microsoft.com/office/drawing/2014/main" id="{80A2CC52-8D7A-4AC5-8F67-98E758467463}"/>
              </a:ext>
            </a:extLst>
          </p:cNvPr>
          <p:cNvSpPr txBox="1"/>
          <p:nvPr/>
        </p:nvSpPr>
        <p:spPr>
          <a:xfrm>
            <a:off x="507568" y="3853845"/>
            <a:ext cx="5020641"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Composite Contract Testing Service</a:t>
            </a:r>
            <a:endParaRPr sz="1000" b="1" dirty="0">
              <a:solidFill>
                <a:srgbClr val="333333"/>
              </a:solidFill>
              <a:latin typeface="Tarsus" panose="02000000000000000000" pitchFamily="50" charset="0"/>
              <a:cs typeface="Tahoma"/>
            </a:endParaRPr>
          </a:p>
        </p:txBody>
      </p:sp>
      <p:sp>
        <p:nvSpPr>
          <p:cNvPr id="43" name="object 17">
            <a:extLst>
              <a:ext uri="{FF2B5EF4-FFF2-40B4-BE49-F238E27FC236}">
                <a16:creationId xmlns:a16="http://schemas.microsoft.com/office/drawing/2014/main" id="{8064B377-A0DE-46D7-86B5-467D24583CF6}"/>
              </a:ext>
            </a:extLst>
          </p:cNvPr>
          <p:cNvSpPr txBox="1"/>
          <p:nvPr/>
        </p:nvSpPr>
        <p:spPr>
          <a:xfrm>
            <a:off x="527431" y="7140849"/>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Pull Request, </a:t>
            </a:r>
            <a:r>
              <a:rPr lang="en-US" sz="1000" b="1" dirty="0" err="1">
                <a:solidFill>
                  <a:srgbClr val="333333"/>
                </a:solidFill>
                <a:latin typeface="Tarsus" panose="02000000000000000000" pitchFamily="50" charset="0"/>
                <a:cs typeface="Tahoma"/>
              </a:rPr>
              <a:t>flipperdevices</a:t>
            </a:r>
            <a:r>
              <a:rPr lang="en-US" sz="1000" b="1" dirty="0">
                <a:solidFill>
                  <a:srgbClr val="333333"/>
                </a:solidFill>
                <a:latin typeface="Tarsus" panose="02000000000000000000" pitchFamily="50" charset="0"/>
                <a:cs typeface="Tahoma"/>
              </a:rPr>
              <a:t>/</a:t>
            </a:r>
            <a:r>
              <a:rPr lang="en-US" sz="1000" b="1" dirty="0" err="1">
                <a:solidFill>
                  <a:srgbClr val="333333"/>
                </a:solidFill>
                <a:latin typeface="Tarsus" panose="02000000000000000000" pitchFamily="50" charset="0"/>
                <a:cs typeface="Tahoma"/>
              </a:rPr>
              <a:t>flipperzero</a:t>
            </a:r>
            <a:r>
              <a:rPr lang="en-US" sz="1000" b="1" dirty="0">
                <a:solidFill>
                  <a:srgbClr val="333333"/>
                </a:solidFill>
                <a:latin typeface="Tarsus" panose="02000000000000000000" pitchFamily="50" charset="0"/>
                <a:cs typeface="Tahoma"/>
              </a:rPr>
              <a:t>-firmware in </a:t>
            </a:r>
            <a:r>
              <a:rPr lang="en-US" sz="1000" b="1" dirty="0" err="1">
                <a:solidFill>
                  <a:srgbClr val="333333"/>
                </a:solidFill>
                <a:latin typeface="Tarsus" panose="02000000000000000000" pitchFamily="50" charset="0"/>
                <a:cs typeface="Tahoma"/>
              </a:rPr>
              <a:t>Github</a:t>
            </a:r>
            <a:endParaRPr lang="en-US" sz="1000" dirty="0">
              <a:solidFill>
                <a:srgbClr val="333333"/>
              </a:solidFill>
              <a:latin typeface="Tarsus" panose="02000000000000000000" pitchFamily="50" charset="0"/>
              <a:cs typeface="Tahoma"/>
            </a:endParaRPr>
          </a:p>
        </p:txBody>
      </p:sp>
      <p:sp>
        <p:nvSpPr>
          <p:cNvPr id="44" name="object 27">
            <a:extLst>
              <a:ext uri="{FF2B5EF4-FFF2-40B4-BE49-F238E27FC236}">
                <a16:creationId xmlns:a16="http://schemas.microsoft.com/office/drawing/2014/main" id="{4DF43620-1C86-431C-8C8A-E43E80D6E7B7}"/>
              </a:ext>
            </a:extLst>
          </p:cNvPr>
          <p:cNvSpPr txBox="1"/>
          <p:nvPr/>
        </p:nvSpPr>
        <p:spPr>
          <a:xfrm>
            <a:off x="5296789" y="7203926"/>
            <a:ext cx="1734310" cy="150682"/>
          </a:xfrm>
          <a:prstGeom prst="rect">
            <a:avLst/>
          </a:prstGeom>
        </p:spPr>
        <p:txBody>
          <a:bodyPr vert="horz" wrap="square" lIns="0" tIns="12065" rIns="0" bIns="0" rtlCol="0">
            <a:spAutoFit/>
          </a:bodyPr>
          <a:lstStyle/>
          <a:p>
            <a:pPr marR="5080" algn="r">
              <a:lnSpc>
                <a:spcPct val="100000"/>
              </a:lnSpc>
              <a:spcBef>
                <a:spcPts val="95"/>
              </a:spcBef>
            </a:pPr>
            <a:r>
              <a:rPr lang="en-US" altLang="zh-TW" sz="900" i="1" spc="-35" dirty="0">
                <a:solidFill>
                  <a:srgbClr val="DC3521"/>
                </a:solidFill>
                <a:latin typeface="Tarsus Light" panose="02000000000000000000" pitchFamily="50" charset="0"/>
                <a:cs typeface="Cambria"/>
              </a:rPr>
              <a:t>8.9K starts</a:t>
            </a:r>
            <a:endParaRPr sz="800" dirty="0">
              <a:solidFill>
                <a:srgbClr val="DC3521"/>
              </a:solidFill>
              <a:latin typeface="Tarsus Light" panose="02000000000000000000" pitchFamily="50" charset="0"/>
              <a:cs typeface="Cambria"/>
            </a:endParaRPr>
          </a:p>
        </p:txBody>
      </p:sp>
      <p:sp>
        <p:nvSpPr>
          <p:cNvPr id="45" name="object 25">
            <a:extLst>
              <a:ext uri="{FF2B5EF4-FFF2-40B4-BE49-F238E27FC236}">
                <a16:creationId xmlns:a16="http://schemas.microsoft.com/office/drawing/2014/main" id="{6B9D5357-51CA-49E6-A9D3-8301AE228626}"/>
              </a:ext>
            </a:extLst>
          </p:cNvPr>
          <p:cNvSpPr txBox="1"/>
          <p:nvPr/>
        </p:nvSpPr>
        <p:spPr>
          <a:xfrm>
            <a:off x="513687" y="7433662"/>
            <a:ext cx="6569709"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This is an </a:t>
            </a:r>
            <a:r>
              <a:rPr lang="en-US" altLang="zh-TW" sz="900" dirty="0">
                <a:solidFill>
                  <a:srgbClr val="333333"/>
                </a:solidFill>
                <a:latin typeface="Tarsus" panose="02000000000000000000" pitchFamily="50" charset="0"/>
                <a:cs typeface="Tahoma"/>
              </a:rPr>
              <a:t>popular </a:t>
            </a:r>
            <a:r>
              <a:rPr lang="en-US" sz="900" dirty="0">
                <a:solidFill>
                  <a:srgbClr val="333333"/>
                </a:solidFill>
                <a:latin typeface="Tarsus" panose="02000000000000000000" pitchFamily="50" charset="0"/>
                <a:cs typeface="Tahoma"/>
              </a:rPr>
              <a:t>open-source multi-tool embedded device with RFID, NFC, GPIO and sub-GHZ radio support to let user construct their own creative scenario. </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Correcting the command and instruction fail in building progress. Accepted changes by core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team</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member.</a:t>
            </a:r>
            <a:endParaRPr sz="900" dirty="0">
              <a:latin typeface="Tarsus" panose="02000000000000000000" pitchFamily="50" charset="0"/>
              <a:cs typeface="Tahoma"/>
            </a:endParaRPr>
          </a:p>
        </p:txBody>
      </p:sp>
      <p:sp>
        <p:nvSpPr>
          <p:cNvPr id="46" name="object 17">
            <a:extLst>
              <a:ext uri="{FF2B5EF4-FFF2-40B4-BE49-F238E27FC236}">
                <a16:creationId xmlns:a16="http://schemas.microsoft.com/office/drawing/2014/main" id="{4542052D-655D-40D2-805F-817E0E74B2EF}"/>
              </a:ext>
            </a:extLst>
          </p:cNvPr>
          <p:cNvSpPr txBox="1"/>
          <p:nvPr/>
        </p:nvSpPr>
        <p:spPr>
          <a:xfrm>
            <a:off x="3779371" y="7805103"/>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HideReplier</a:t>
            </a:r>
            <a:r>
              <a:rPr lang="en-US" sz="1000" b="1" dirty="0">
                <a:solidFill>
                  <a:srgbClr val="333333"/>
                </a:solidFill>
                <a:latin typeface="Tarsus" panose="02000000000000000000" pitchFamily="50" charset="0"/>
                <a:cs typeface="Tahoma"/>
              </a:rPr>
              <a:t>                                                             </a:t>
            </a:r>
            <a:r>
              <a:rPr lang="en-US" altLang="zh-TW" sz="800" dirty="0">
                <a:solidFill>
                  <a:schemeClr val="tx1">
                    <a:lumMod val="50000"/>
                    <a:lumOff val="50000"/>
                  </a:schemeClr>
                </a:solidFill>
                <a:latin typeface="Tarsus" panose="02000000000000000000" pitchFamily="50" charset="0"/>
                <a:cs typeface="Tahoma"/>
              </a:rPr>
              <a:t>DC bot</a:t>
            </a:r>
            <a:r>
              <a:rPr lang="en-US" sz="800" dirty="0">
                <a:solidFill>
                  <a:srgbClr val="333333"/>
                </a:solidFill>
                <a:latin typeface="Tarsus" panose="02000000000000000000" pitchFamily="50" charset="0"/>
                <a:cs typeface="Tahoma"/>
              </a:rPr>
              <a:t> </a:t>
            </a:r>
            <a:endParaRPr lang="en-US" sz="1000" dirty="0">
              <a:solidFill>
                <a:srgbClr val="333333"/>
              </a:solidFill>
              <a:latin typeface="Tarsus" panose="02000000000000000000" pitchFamily="50" charset="0"/>
              <a:cs typeface="Tahoma"/>
            </a:endParaRPr>
          </a:p>
        </p:txBody>
      </p:sp>
      <p:sp>
        <p:nvSpPr>
          <p:cNvPr id="47" name="object 32">
            <a:extLst>
              <a:ext uri="{FF2B5EF4-FFF2-40B4-BE49-F238E27FC236}">
                <a16:creationId xmlns:a16="http://schemas.microsoft.com/office/drawing/2014/main" id="{5DCCB897-3181-4C07-9C60-E2DF847A5ED1}"/>
              </a:ext>
            </a:extLst>
          </p:cNvPr>
          <p:cNvSpPr txBox="1"/>
          <p:nvPr/>
        </p:nvSpPr>
        <p:spPr>
          <a:xfrm>
            <a:off x="494424" y="9555782"/>
            <a:ext cx="6577965" cy="68948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Tarsus" panose="02000000000000000000" pitchFamily="50" charset="0"/>
                <a:cs typeface="Tahoma"/>
              </a:rPr>
              <a:t>Researching, designing, and building a personal data authorization system with reliability and throughput. Including decentralized, micro</a:t>
            </a:r>
            <a:r>
              <a:rPr lang="en-US" altLang="zh-TW" sz="900" dirty="0">
                <a:solidFill>
                  <a:srgbClr val="333333"/>
                </a:solidFill>
                <a:latin typeface="Tarsus" panose="02000000000000000000" pitchFamily="50" charset="0"/>
                <a:cs typeface="Tahoma"/>
              </a:rPr>
              <a:t>-</a:t>
            </a:r>
            <a:r>
              <a:rPr sz="900" dirty="0">
                <a:solidFill>
                  <a:srgbClr val="333333"/>
                </a:solidFill>
                <a:latin typeface="Tarsus" panose="02000000000000000000" pitchFamily="50" charset="0"/>
                <a:cs typeface="Tahoma"/>
              </a:rPr>
              <a:t>s</a:t>
            </a:r>
            <a:r>
              <a:rPr lang="en-US" sz="900" dirty="0">
                <a:solidFill>
                  <a:srgbClr val="333333"/>
                </a:solidFill>
                <a:latin typeface="Tarsus" panose="02000000000000000000" pitchFamily="50" charset="0"/>
                <a:cs typeface="Tahoma"/>
              </a:rPr>
              <a:t>er</a:t>
            </a:r>
            <a:r>
              <a:rPr sz="900" dirty="0">
                <a:solidFill>
                  <a:srgbClr val="333333"/>
                </a:solidFill>
                <a:latin typeface="Tarsus" panose="02000000000000000000" pitchFamily="50" charset="0"/>
                <a:cs typeface="Tahoma"/>
              </a:rPr>
              <a:t>vice, Event‑driven </a:t>
            </a:r>
            <a:r>
              <a:rPr lang="en-US" sz="900" dirty="0">
                <a:solidFill>
                  <a:srgbClr val="333333"/>
                </a:solidFill>
                <a:latin typeface="Tarsus" panose="02000000000000000000" pitchFamily="50" charset="0"/>
                <a:cs typeface="Tahoma"/>
              </a:rPr>
              <a:t>A</a:t>
            </a:r>
            <a:r>
              <a:rPr sz="900" dirty="0">
                <a:solidFill>
                  <a:srgbClr val="333333"/>
                </a:solidFill>
                <a:latin typeface="Tarsus" panose="02000000000000000000" pitchFamily="50" charset="0"/>
                <a:cs typeface="Tahoma"/>
              </a:rPr>
              <a:t>rchitecture, CI/CD chain, security, block‑chain and third‑party finance system.</a:t>
            </a:r>
            <a:endParaRPr lang="en-US" altLang="zh-TW" sz="900" dirty="0">
              <a:solidFill>
                <a:srgbClr val="333333"/>
              </a:solidFill>
              <a:latin typeface="Tarsus" panose="02000000000000000000" pitchFamily="50" charset="0"/>
              <a:cs typeface="Tahoma"/>
            </a:endParaRPr>
          </a:p>
          <a:p>
            <a:pPr marL="121920" marR="5080" indent="-101600">
              <a:lnSpc>
                <a:spcPct val="101000"/>
              </a:lnSpc>
              <a:spcBef>
                <a:spcPts val="85"/>
              </a:spcBef>
              <a:buChar char="•"/>
              <a:tabLst>
                <a:tab pos="122555" algn="l"/>
              </a:tabLst>
            </a:pPr>
            <a:r>
              <a:rPr lang="en-US" altLang="zh-TW" sz="900" dirty="0">
                <a:solidFill>
                  <a:srgbClr val="333333"/>
                </a:solidFill>
                <a:latin typeface="Tarsus" panose="02000000000000000000" pitchFamily="50" charset="0"/>
                <a:cs typeface="Tahoma"/>
              </a:rPr>
              <a:t>Collaborating and deliver two projects, several tasks in time with whole tool-chain and document.</a:t>
            </a:r>
            <a:endParaRPr lang="en-US" altLang="zh-TW" sz="800" dirty="0">
              <a:solidFill>
                <a:srgbClr val="999999"/>
              </a:solidFill>
              <a:latin typeface="Tarsus" panose="02000000000000000000" pitchFamily="50" charset="0"/>
              <a:cs typeface="Tahoma"/>
            </a:endParaRPr>
          </a:p>
          <a:p>
            <a:pPr marL="121920" marR="5080" indent="-101600">
              <a:lnSpc>
                <a:spcPct val="101000"/>
              </a:lnSpc>
              <a:spcBef>
                <a:spcPts val="85"/>
              </a:spcBef>
              <a:buChar char="•"/>
              <a:tabLst>
                <a:tab pos="122555" algn="l"/>
              </a:tabLst>
            </a:pPr>
            <a:endParaRPr sz="800" dirty="0">
              <a:latin typeface="Tarsus" panose="02000000000000000000" pitchFamily="50" charset="0"/>
              <a:cs typeface="Tahoma"/>
            </a:endParaRPr>
          </a:p>
        </p:txBody>
      </p:sp>
      <p:sp>
        <p:nvSpPr>
          <p:cNvPr id="48" name="object 25">
            <a:extLst>
              <a:ext uri="{FF2B5EF4-FFF2-40B4-BE49-F238E27FC236}">
                <a16:creationId xmlns:a16="http://schemas.microsoft.com/office/drawing/2014/main" id="{9EE7E0B0-6C36-4D1F-ADBC-1028B3593F83}"/>
              </a:ext>
            </a:extLst>
          </p:cNvPr>
          <p:cNvSpPr txBox="1"/>
          <p:nvPr/>
        </p:nvSpPr>
        <p:spPr>
          <a:xfrm>
            <a:off x="3759155" y="8069277"/>
            <a:ext cx="3201888" cy="711477"/>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An containerized, cloud-</a:t>
            </a:r>
            <a:r>
              <a:rPr lang="en-US" altLang="zh-TW" sz="900" dirty="0">
                <a:solidFill>
                  <a:srgbClr val="333333"/>
                </a:solidFill>
                <a:latin typeface="Tarsus" panose="02000000000000000000" pitchFamily="50" charset="0"/>
                <a:cs typeface="Tahoma"/>
              </a:rPr>
              <a:t>powered and automatic</a:t>
            </a:r>
            <a:r>
              <a:rPr lang="en-US" sz="900" dirty="0">
                <a:solidFill>
                  <a:srgbClr val="333333"/>
                </a:solidFill>
                <a:latin typeface="Tarsus" panose="02000000000000000000" pitchFamily="50" charset="0"/>
                <a:cs typeface="Tahoma"/>
              </a:rPr>
              <a:t> bot to dealt with </a:t>
            </a:r>
            <a:r>
              <a:rPr lang="en-US" altLang="zh-TW" sz="900" dirty="0">
                <a:solidFill>
                  <a:srgbClr val="333333"/>
                </a:solidFill>
                <a:latin typeface="Tarsus" panose="02000000000000000000" pitchFamily="50" charset="0"/>
                <a:cs typeface="Tahoma"/>
              </a:rPr>
              <a:t>anonymous</a:t>
            </a:r>
            <a:r>
              <a:rPr lang="en-US" sz="900" dirty="0">
                <a:solidFill>
                  <a:srgbClr val="333333"/>
                </a:solidFill>
                <a:latin typeface="Tarsus" panose="02000000000000000000" pitchFamily="50" charset="0"/>
                <a:cs typeface="Tahoma"/>
              </a:rPr>
              <a:t> content publish issue in Public discord server.</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It's my personal side project for classmates in university, managing over 3</a:t>
            </a:r>
            <a:r>
              <a:rPr lang="en-US" altLang="zh-TW" sz="900" dirty="0">
                <a:solidFill>
                  <a:srgbClr val="333333"/>
                </a:solidFill>
                <a:latin typeface="Tarsus" panose="02000000000000000000" pitchFamily="50" charset="0"/>
                <a:cs typeface="Tahoma"/>
              </a:rPr>
              <a:t>.5+</a:t>
            </a:r>
            <a:r>
              <a:rPr lang="en-US" sz="900" dirty="0">
                <a:solidFill>
                  <a:srgbClr val="333333"/>
                </a:solidFill>
                <a:latin typeface="Tarsus" panose="02000000000000000000" pitchFamily="50" charset="0"/>
                <a:cs typeface="Tahoma"/>
              </a:rPr>
              <a:t> messages to date.</a:t>
            </a:r>
          </a:p>
        </p:txBody>
      </p:sp>
      <p:sp>
        <p:nvSpPr>
          <p:cNvPr id="49" name="object 17">
            <a:extLst>
              <a:ext uri="{FF2B5EF4-FFF2-40B4-BE49-F238E27FC236}">
                <a16:creationId xmlns:a16="http://schemas.microsoft.com/office/drawing/2014/main" id="{94C60441-0E16-45ED-94DF-AB3A6C5C4606}"/>
              </a:ext>
            </a:extLst>
          </p:cNvPr>
          <p:cNvSpPr txBox="1"/>
          <p:nvPr/>
        </p:nvSpPr>
        <p:spPr>
          <a:xfrm>
            <a:off x="533152" y="7791261"/>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HomeLab</a:t>
            </a:r>
            <a:r>
              <a:rPr lang="en-US" sz="1000" b="1" dirty="0">
                <a:solidFill>
                  <a:srgbClr val="333333"/>
                </a:solidFill>
                <a:latin typeface="Tarsus" panose="02000000000000000000" pitchFamily="50" charset="0"/>
                <a:cs typeface="Tahoma"/>
              </a:rPr>
              <a:t>                                            </a:t>
            </a:r>
            <a:r>
              <a:rPr lang="en-US" sz="800" dirty="0">
                <a:solidFill>
                  <a:schemeClr val="tx1">
                    <a:lumMod val="50000"/>
                    <a:lumOff val="50000"/>
                  </a:schemeClr>
                </a:solidFill>
                <a:latin typeface="Tarsus" panose="02000000000000000000" pitchFamily="50" charset="0"/>
                <a:cs typeface="Tahoma"/>
              </a:rPr>
              <a:t>HW/SW integrity</a:t>
            </a:r>
            <a:endParaRPr lang="en-US" sz="1000" dirty="0">
              <a:solidFill>
                <a:schemeClr val="tx1">
                  <a:lumMod val="50000"/>
                  <a:lumOff val="50000"/>
                </a:schemeClr>
              </a:solidFill>
              <a:latin typeface="Tarsus" panose="02000000000000000000" pitchFamily="50" charset="0"/>
              <a:cs typeface="Tahoma"/>
            </a:endParaRPr>
          </a:p>
        </p:txBody>
      </p:sp>
      <p:sp>
        <p:nvSpPr>
          <p:cNvPr id="50" name="object 25">
            <a:extLst>
              <a:ext uri="{FF2B5EF4-FFF2-40B4-BE49-F238E27FC236}">
                <a16:creationId xmlns:a16="http://schemas.microsoft.com/office/drawing/2014/main" id="{5A106254-21A2-4868-B8AE-E09AA7908AFC}"/>
              </a:ext>
            </a:extLst>
          </p:cNvPr>
          <p:cNvSpPr txBox="1"/>
          <p:nvPr/>
        </p:nvSpPr>
        <p:spPr>
          <a:xfrm>
            <a:off x="512936" y="8055435"/>
            <a:ext cx="3201888" cy="864211"/>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Compute and Storage Separation. Integrated by virtual machine and container with high availability.</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30+ services including private cloud storage, CMS, monitoring, multimedia service, cross-platform album, Home Automation, etc.</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Flex &amp; reliable Software Defined Network.</a:t>
            </a:r>
          </a:p>
        </p:txBody>
      </p:sp>
    </p:spTree>
    <p:extLst>
      <p:ext uri="{BB962C8B-B14F-4D97-AF65-F5344CB8AC3E}">
        <p14:creationId xmlns:p14="http://schemas.microsoft.com/office/powerpoint/2010/main" val="4041704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3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UFEIWU_CV_R.pptx" id="{2CC5ED3A-447A-4E51-B908-1F792EC08087}" vid="{57599DDA-B65E-4F02-8C13-D7601F4A14B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1008</TotalTime>
  <Words>1601</Words>
  <Application>Microsoft Office PowerPoint</Application>
  <PresentationFormat>自訂</PresentationFormat>
  <Paragraphs>121</Paragraphs>
  <Slides>2</Slides>
  <Notes>1</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vt:i4>
      </vt:variant>
    </vt:vector>
  </HeadingPairs>
  <TitlesOfParts>
    <vt:vector size="14" baseType="lpstr">
      <vt:lpstr>Cambria</vt:lpstr>
      <vt:lpstr>Times New Roman</vt:lpstr>
      <vt:lpstr>Tarsus Italic</vt:lpstr>
      <vt:lpstr>Tarsus</vt:lpstr>
      <vt:lpstr>Tarsus Light</vt:lpstr>
      <vt:lpstr>Helvetica</vt:lpstr>
      <vt:lpstr>Trebuchet MS</vt:lpstr>
      <vt:lpstr>Tahoma</vt:lpstr>
      <vt:lpstr>Calibri</vt:lpstr>
      <vt:lpstr>Gill Sans MT</vt:lpstr>
      <vt:lpstr>新細明體</vt:lpstr>
      <vt:lpstr>Office Theme</vt:lpstr>
      <vt:lpstr>ChuFei Wu</vt:lpstr>
      <vt:lpstr>ChuFei Wu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ChuFei Wu</dc:title>
  <dc:creator>df-main</dc:creator>
  <cp:lastModifiedBy>df</cp:lastModifiedBy>
  <cp:revision>120</cp:revision>
  <dcterms:created xsi:type="dcterms:W3CDTF">2023-10-30T10:24:26Z</dcterms:created>
  <dcterms:modified xsi:type="dcterms:W3CDTF">2023-11-18T07:26:02Z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2023-04-13T00:00:00Z</vt:filetime>
  </property>
  <property fmtid="{D5CDD505-2E9C-101B-9397-08002B2CF9AE}" pid="3" name="Creator">
    <vt:lpwstr>LaTeX with hyperref</vt:lpwstr>
  </property>
  <property fmtid="{D5CDD505-2E9C-101B-9397-08002B2CF9AE}" pid="4" name="LastSaved">
    <vt:filetime>2023-10-30T00:00:00Z</vt:filetime>
  </property>
  <property fmtid="{D5CDD505-2E9C-101B-9397-08002B2CF9AE}" pid="5" name="Producer">
    <vt:lpwstr>xdvipdfmx (20211117)</vt:lpwstr>
  </property>
</Properties>
</file>